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 /><Relationship Id="rId2" Type="http://schemas.openxmlformats.org/package/2006/relationships/metadata/thumbnail" Target="docProps/thumbnail.jpeg" /><Relationship Id="rId1" Type="http://schemas.openxmlformats.org/officeDocument/2006/relationships/officeDocument" Target="ppt/presentation.xml" /><Relationship Id="rId4" Type="http://schemas.openxmlformats.org/officeDocument/2006/relationships/extended-properties" Target="docProps/app.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9"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81" r:id="rId21"/>
    <p:sldId id="275" r:id="rId22"/>
    <p:sldId id="276" r:id="rId23"/>
    <p:sldId id="278" r:id="rId24"/>
    <p:sldId id="28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5F05E2B8-8DD5-43C2-9BA5-2EB9E0C62590}">
          <p14:sldIdLst>
            <p14:sldId id="256"/>
            <p14:sldId id="257"/>
            <p14:sldId id="258"/>
            <p14:sldId id="259"/>
            <p14:sldId id="260"/>
          </p14:sldIdLst>
        </p14:section>
        <p14:section name="Untitled Section" id="{A8390D66-30BC-4837-BE55-376799EFFF9B}">
          <p14:sldIdLst>
            <p14:sldId id="261"/>
            <p14:sldId id="262"/>
            <p14:sldId id="263"/>
            <p14:sldId id="264"/>
            <p14:sldId id="265"/>
            <p14:sldId id="266"/>
            <p14:sldId id="267"/>
            <p14:sldId id="268"/>
            <p14:sldId id="269"/>
            <p14:sldId id="270"/>
            <p14:sldId id="271"/>
            <p14:sldId id="272"/>
            <p14:sldId id="273"/>
            <p14:sldId id="274"/>
            <p14:sldId id="281"/>
            <p14:sldId id="275"/>
            <p14:sldId id="276"/>
            <p14:sldId id="278"/>
            <p14:sldId id="280"/>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28282"/>
    <a:srgbClr val="00336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59" autoAdjust="0"/>
    <p:restoredTop sz="94364" autoAdjust="0"/>
  </p:normalViewPr>
  <p:slideViewPr>
    <p:cSldViewPr snapToGrid="0">
      <p:cViewPr varScale="1">
        <p:scale>
          <a:sx n="69" d="100"/>
          <a:sy n="69" d="100"/>
        </p:scale>
        <p:origin x="79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 /><Relationship Id="rId13" Type="http://schemas.openxmlformats.org/officeDocument/2006/relationships/slide" Target="slides/slide12.xml" /><Relationship Id="rId18" Type="http://schemas.openxmlformats.org/officeDocument/2006/relationships/slide" Target="slides/slide17.xml" /><Relationship Id="rId26" Type="http://schemas.openxmlformats.org/officeDocument/2006/relationships/presProps" Target="presProps.xml" /><Relationship Id="rId3" Type="http://schemas.openxmlformats.org/officeDocument/2006/relationships/slide" Target="slides/slide2.xml" /><Relationship Id="rId21" Type="http://schemas.openxmlformats.org/officeDocument/2006/relationships/slide" Target="slides/slide20.xml" /><Relationship Id="rId7" Type="http://schemas.openxmlformats.org/officeDocument/2006/relationships/slide" Target="slides/slide6.xml" /><Relationship Id="rId12" Type="http://schemas.openxmlformats.org/officeDocument/2006/relationships/slide" Target="slides/slide11.xml" /><Relationship Id="rId17" Type="http://schemas.openxmlformats.org/officeDocument/2006/relationships/slide" Target="slides/slide16.xml" /><Relationship Id="rId25" Type="http://schemas.openxmlformats.org/officeDocument/2006/relationships/slide" Target="slides/slide24.xml" /><Relationship Id="rId2" Type="http://schemas.openxmlformats.org/officeDocument/2006/relationships/slide" Target="slides/slide1.xml" /><Relationship Id="rId16" Type="http://schemas.openxmlformats.org/officeDocument/2006/relationships/slide" Target="slides/slide15.xml" /><Relationship Id="rId20" Type="http://schemas.openxmlformats.org/officeDocument/2006/relationships/slide" Target="slides/slide19.xml" /><Relationship Id="rId29" Type="http://schemas.openxmlformats.org/officeDocument/2006/relationships/tableStyles" Target="tableStyles.xml" /><Relationship Id="rId1" Type="http://schemas.openxmlformats.org/officeDocument/2006/relationships/slideMaster" Target="slideMasters/slideMaster1.xml" /><Relationship Id="rId6" Type="http://schemas.openxmlformats.org/officeDocument/2006/relationships/slide" Target="slides/slide5.xml" /><Relationship Id="rId11" Type="http://schemas.openxmlformats.org/officeDocument/2006/relationships/slide" Target="slides/slide10.xml" /><Relationship Id="rId24" Type="http://schemas.openxmlformats.org/officeDocument/2006/relationships/slide" Target="slides/slide23.xml" /><Relationship Id="rId5" Type="http://schemas.openxmlformats.org/officeDocument/2006/relationships/slide" Target="slides/slide4.xml" /><Relationship Id="rId15" Type="http://schemas.openxmlformats.org/officeDocument/2006/relationships/slide" Target="slides/slide14.xml" /><Relationship Id="rId23" Type="http://schemas.openxmlformats.org/officeDocument/2006/relationships/slide" Target="slides/slide22.xml" /><Relationship Id="rId28" Type="http://schemas.openxmlformats.org/officeDocument/2006/relationships/theme" Target="theme/theme1.xml" /><Relationship Id="rId10" Type="http://schemas.openxmlformats.org/officeDocument/2006/relationships/slide" Target="slides/slide9.xml" /><Relationship Id="rId19" Type="http://schemas.openxmlformats.org/officeDocument/2006/relationships/slide" Target="slides/slide18.xml" /><Relationship Id="rId4" Type="http://schemas.openxmlformats.org/officeDocument/2006/relationships/slide" Target="slides/slide3.xml" /><Relationship Id="rId9" Type="http://schemas.openxmlformats.org/officeDocument/2006/relationships/slide" Target="slides/slide8.xml" /><Relationship Id="rId14" Type="http://schemas.openxmlformats.org/officeDocument/2006/relationships/slide" Target="slides/slide13.xml" /><Relationship Id="rId22" Type="http://schemas.openxmlformats.org/officeDocument/2006/relationships/slide" Target="slides/slide21.xml" /><Relationship Id="rId27" Type="http://schemas.openxmlformats.org/officeDocument/2006/relationships/viewProps" Target="viewProps.xml" /></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 /></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 /><Relationship Id="rId1" Type="http://schemas.openxmlformats.org/officeDocument/2006/relationships/slideMaster" Target="../slideMasters/slideMaster1.xml" /></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 /><Relationship Id="rId2" Type="http://schemas.openxmlformats.org/officeDocument/2006/relationships/image" Target="../media/image2.png" /><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Picture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angle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80322" y="2733709"/>
            <a:ext cx="8144134" cy="1373070"/>
          </a:xfrm>
        </p:spPr>
        <p:txBody>
          <a:bodyPr anchor="b">
            <a:noAutofit/>
          </a:bodyPr>
          <a:lstStyle>
            <a:lvl1pPr algn="r">
              <a:defRPr sz="5400"/>
            </a:lvl1pPr>
          </a:lstStyle>
          <a:p>
            <a:r>
              <a:rPr lang="en-US"/>
              <a:t>Click to edit Master title style</a:t>
            </a:r>
            <a:endParaRPr lang="en-US" dirty="0"/>
          </a:p>
        </p:txBody>
      </p:sp>
      <p:sp>
        <p:nvSpPr>
          <p:cNvPr id="3" name="Subtitle 2"/>
          <p:cNvSpPr>
            <a:spLocks noGrp="1"/>
          </p:cNvSpPr>
          <p:nvPr>
            <p:ph type="subTitle" idx="1"/>
          </p:nvPr>
        </p:nvSpPr>
        <p:spPr>
          <a:xfrm>
            <a:off x="680322" y="4394039"/>
            <a:ext cx="8144134" cy="1117687"/>
          </a:xfrm>
        </p:spPr>
        <p:txBody>
          <a:bodyPr>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268EBE0-3442-455F-A086-276ECA3B921A}" type="datetimeFigureOut">
              <a:rPr lang="en-US" smtClean="0"/>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9255346" y="2750337"/>
            <a:ext cx="1171888" cy="1356442"/>
          </a:xfrm>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3836791657"/>
      </p:ext>
    </p:extLst>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4711616"/>
            <a:ext cx="9613859" cy="453051"/>
          </a:xfrm>
        </p:spPr>
        <p:txBody>
          <a:bodyPr anchor="b">
            <a:normAutofit/>
          </a:bodyPr>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19" y="5169583"/>
            <a:ext cx="9613862" cy="622971"/>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268EBE0-3442-455F-A086-276ECA3B921A}"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309"/>
            <a:ext cx="1154151" cy="1090789"/>
          </a:xfrm>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1442148350"/>
      </p:ext>
    </p:extLst>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angle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609597"/>
            <a:ext cx="9613858" cy="3592750"/>
          </a:xfrm>
        </p:spPr>
        <p:txBody>
          <a:bodyPr anchor="ctr"/>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2" y="4711615"/>
            <a:ext cx="9613859" cy="1090789"/>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268EBE0-3442-455F-A086-276ECA3B921A}"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11615"/>
            <a:ext cx="1154151" cy="1090789"/>
          </a:xfrm>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2208910128"/>
      </p:ext>
    </p:extLst>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Picture 12"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angle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angle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127856" y="609598"/>
            <a:ext cx="8718877" cy="3036061"/>
          </a:xfrm>
        </p:spPr>
        <p:txBody>
          <a:bodyPr anchor="ctr"/>
          <a:lstStyle>
            <a:lvl1pPr>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402288" y="3653379"/>
            <a:ext cx="815657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680322" y="4711615"/>
            <a:ext cx="9613859" cy="1090789"/>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268EBE0-3442-455F-A086-276ECA3B921A}"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AA0563E7-E126-44D2-A798-47AB4E2C3857}" type="slidenum">
              <a:rPr lang="en-US" smtClean="0"/>
              <a:t>‹#›</a:t>
            </a:fld>
            <a:endParaRPr lang="en-US"/>
          </a:p>
        </p:txBody>
      </p:sp>
      <p:sp>
        <p:nvSpPr>
          <p:cNvPr id="16" name="TextBox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7200" dirty="0">
                <a:solidFill>
                  <a:schemeClr val="tx1"/>
                </a:solidFill>
                <a:effectLst/>
              </a:rPr>
              <a:t>“</a:t>
            </a:r>
          </a:p>
        </p:txBody>
      </p:sp>
      <p:sp>
        <p:nvSpPr>
          <p:cNvPr id="17" name="TextBox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7200" dirty="0">
                <a:solidFill>
                  <a:schemeClr val="tx1"/>
                </a:solidFill>
                <a:effectLst/>
              </a:rPr>
              <a:t>”</a:t>
            </a:r>
          </a:p>
        </p:txBody>
      </p:sp>
    </p:spTree>
    <p:extLst>
      <p:ext uri="{BB962C8B-B14F-4D97-AF65-F5344CB8AC3E}">
        <p14:creationId xmlns:p14="http://schemas.microsoft.com/office/powerpoint/2010/main" val="2525027745"/>
      </p:ext>
    </p:extLst>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9" name="Picture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Picture 9"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angle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angle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4711615"/>
            <a:ext cx="9613862" cy="5885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680320" y="5300149"/>
            <a:ext cx="9613862" cy="50225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268EBE0-3442-455F-A086-276ECA3B921A}"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a:xfrm>
            <a:off x="10729455" y="4709925"/>
            <a:ext cx="1154151" cy="1090789"/>
          </a:xfrm>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533185030"/>
      </p:ext>
    </p:extLst>
  </p:cSld>
  <p:clrMapOvr>
    <a:masterClrMapping/>
  </p:clrMapOvr>
  <p:transition spd="slow">
    <p:wipe/>
  </p:transition>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pic>
        <p:nvPicPr>
          <p:cNvPr id="13" name="Picture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Picture 13"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angle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itle 1"/>
          <p:cNvSpPr>
            <a:spLocks noGrp="1"/>
          </p:cNvSpPr>
          <p:nvPr>
            <p:ph type="title"/>
          </p:nvPr>
        </p:nvSpPr>
        <p:spPr>
          <a:xfrm>
            <a:off x="669222" y="753228"/>
            <a:ext cx="9624960" cy="1080938"/>
          </a:xfrm>
        </p:spPr>
        <p:txBody>
          <a:bodyPr/>
          <a:lstStyle/>
          <a:p>
            <a:r>
              <a:rPr lang="en-US"/>
              <a:t>Click to edit Master title style</a:t>
            </a:r>
            <a:endParaRPr lang="en-US" dirty="0"/>
          </a:p>
        </p:txBody>
      </p:sp>
      <p:sp>
        <p:nvSpPr>
          <p:cNvPr id="7" name="Text Placeholder 2"/>
          <p:cNvSpPr>
            <a:spLocks noGrp="1"/>
          </p:cNvSpPr>
          <p:nvPr>
            <p:ph type="body" idx="1"/>
          </p:nvPr>
        </p:nvSpPr>
        <p:spPr>
          <a:xfrm>
            <a:off x="660946" y="2336873"/>
            <a:ext cx="3070034"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680322" y="3022673"/>
            <a:ext cx="3049702"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3956025" y="233687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3945470" y="3022673"/>
            <a:ext cx="3063240"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224156" y="2336873"/>
            <a:ext cx="307002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224156" y="3022673"/>
            <a:ext cx="3070025" cy="291351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268EBE0-3442-455F-A086-276ECA3B921A}" type="datetimeFigureOut">
              <a:rPr lang="en-US" smtClean="0"/>
              <a:t>11/20/2023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2359037735"/>
      </p:ext>
    </p:extLst>
  </p:cSld>
  <p:clrMapOvr>
    <a:masterClrMapping/>
  </p:clrMapOvr>
  <p:transition spd="slow">
    <p:wip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itle 1"/>
          <p:cNvSpPr>
            <a:spLocks noGrp="1"/>
          </p:cNvSpPr>
          <p:nvPr>
            <p:ph type="title"/>
          </p:nvPr>
        </p:nvSpPr>
        <p:spPr>
          <a:xfrm>
            <a:off x="680322" y="753228"/>
            <a:ext cx="9613860" cy="1080938"/>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0318" y="4297503"/>
            <a:ext cx="30497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0318" y="4873765"/>
            <a:ext cx="3049705"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3945471" y="4297503"/>
            <a:ext cx="3063240"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3944117" y="4873764"/>
            <a:ext cx="3067297"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230678" y="4297503"/>
            <a:ext cx="3063505" cy="576262"/>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230553" y="4873762"/>
            <a:ext cx="3067563" cy="106242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C268EBE0-3442-455F-A086-276ECA3B921A}" type="datetimeFigureOut">
              <a:rPr lang="en-US" smtClean="0"/>
              <a:t>11/20/2023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3923807115"/>
      </p:ext>
    </p:extLst>
  </p:cSld>
  <p:clrMapOvr>
    <a:masterClrMapping/>
  </p:clrMapOvr>
  <p:transition spd="slow">
    <p:wip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angle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lvl1pPr algn="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68EBE0-3442-455F-A086-276ECA3B921A}" type="datetimeFigureOut">
              <a:rPr lang="en-US" smtClean="0"/>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1461486511"/>
      </p:ext>
    </p:extLst>
  </p:cSld>
  <p:clrMapOvr>
    <a:masterClrMapping/>
  </p:clrMapOvr>
  <p:transition spd="slow">
    <p:wipe/>
  </p:transition>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10129231" y="609597"/>
            <a:ext cx="1073802" cy="435376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80322" y="609597"/>
            <a:ext cx="8870004" cy="532658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6807126" y="5936187"/>
            <a:ext cx="2743200" cy="365125"/>
          </a:xfrm>
        </p:spPr>
        <p:txBody>
          <a:bodyPr/>
          <a:lstStyle/>
          <a:p>
            <a:fld id="{C268EBE0-3442-455F-A086-276ECA3B921A}" type="datetimeFigureOut">
              <a:rPr lang="en-US" smtClean="0"/>
              <a:t>11/20/2023</a:t>
            </a:fld>
            <a:endParaRPr lang="en-US"/>
          </a:p>
        </p:txBody>
      </p:sp>
      <p:sp>
        <p:nvSpPr>
          <p:cNvPr id="5" name="Footer Placeholder 4"/>
          <p:cNvSpPr>
            <a:spLocks noGrp="1"/>
          </p:cNvSpPr>
          <p:nvPr>
            <p:ph type="ftr" sz="quarter" idx="11"/>
          </p:nvPr>
        </p:nvSpPr>
        <p:spPr>
          <a:xfrm>
            <a:off x="680321" y="5936188"/>
            <a:ext cx="6126805" cy="365125"/>
          </a:xfrm>
        </p:spPr>
        <p:txBody>
          <a:bodyPr/>
          <a:lstStyle/>
          <a:p>
            <a:endParaRPr lang="en-US"/>
          </a:p>
        </p:txBody>
      </p:sp>
      <p:sp>
        <p:nvSpPr>
          <p:cNvPr id="6" name="Slide Number Placeholder 5"/>
          <p:cNvSpPr>
            <a:spLocks noGrp="1"/>
          </p:cNvSpPr>
          <p:nvPr>
            <p:ph type="sldNum" sz="quarter" idx="12"/>
          </p:nvPr>
        </p:nvSpPr>
        <p:spPr>
          <a:xfrm>
            <a:off x="10097550" y="5398633"/>
            <a:ext cx="1154151" cy="1090789"/>
          </a:xfrm>
        </p:spPr>
        <p:txBody>
          <a:bodyPr anchor="t"/>
          <a:lstStyle>
            <a:lvl1pPr algn="ctr">
              <a:defRPr/>
            </a:lvl1pPr>
          </a:lstStyle>
          <a:p>
            <a:fld id="{AA0563E7-E126-44D2-A798-47AB4E2C3857}" type="slidenum">
              <a:rPr lang="en-US" smtClean="0"/>
              <a:t>‹#›</a:t>
            </a:fld>
            <a:endParaRPr lang="en-US"/>
          </a:p>
        </p:txBody>
      </p:sp>
    </p:spTree>
    <p:extLst>
      <p:ext uri="{BB962C8B-B14F-4D97-AF65-F5344CB8AC3E}">
        <p14:creationId xmlns:p14="http://schemas.microsoft.com/office/powerpoint/2010/main" val="2221303394"/>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5" name="Picture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Picture 15"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angle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268EBE0-3442-455F-A086-276ECA3B921A}" type="datetimeFigureOut">
              <a:rPr lang="en-US" smtClean="0"/>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3939369941"/>
      </p:ext>
    </p:extLst>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Picture 7"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angle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angle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2" y="2869895"/>
            <a:ext cx="9613860" cy="1090788"/>
          </a:xfrm>
        </p:spPr>
        <p:txBody>
          <a:bodyPr anchor="ctr">
            <a:normAutofit/>
          </a:bodyPr>
          <a:lstStyle>
            <a:lvl1pPr algn="r">
              <a:defRPr sz="3600"/>
            </a:lvl1pPr>
          </a:lstStyle>
          <a:p>
            <a:r>
              <a:rPr lang="en-US"/>
              <a:t>Click to edit Master title style</a:t>
            </a:r>
            <a:endParaRPr lang="en-US" dirty="0"/>
          </a:p>
        </p:txBody>
      </p:sp>
      <p:sp>
        <p:nvSpPr>
          <p:cNvPr id="3" name="Text Placeholder 2"/>
          <p:cNvSpPr>
            <a:spLocks noGrp="1"/>
          </p:cNvSpPr>
          <p:nvPr>
            <p:ph type="body" idx="1"/>
          </p:nvPr>
        </p:nvSpPr>
        <p:spPr>
          <a:xfrm>
            <a:off x="680322" y="4232171"/>
            <a:ext cx="9613860" cy="1704017"/>
          </a:xfrm>
        </p:spPr>
        <p:txBody>
          <a:bodyPr>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268EBE0-3442-455F-A086-276ECA3B921A}" type="datetimeFigureOut">
              <a:rPr lang="en-US" smtClean="0"/>
              <a:t>11/20/2023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729455" y="2869895"/>
            <a:ext cx="1154151" cy="1090789"/>
          </a:xfrm>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3437407518"/>
      </p:ext>
    </p:extLst>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0320" y="2336873"/>
            <a:ext cx="46983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594123" y="2336873"/>
            <a:ext cx="4700058" cy="35993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268EBE0-3442-455F-A086-276ECA3B921A}"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3176916590"/>
      </p:ext>
    </p:extLst>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10" name="Picture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Picture 10"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angle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angle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19" y="753229"/>
            <a:ext cx="9613863" cy="10809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906350" y="2336873"/>
            <a:ext cx="4472327" cy="693135"/>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80322" y="3030008"/>
            <a:ext cx="4698355"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820154" y="2336873"/>
            <a:ext cx="4474028" cy="692076"/>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5594123" y="3030008"/>
            <a:ext cx="4700059" cy="290617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268EBE0-3442-455F-A086-276ECA3B921A}" type="datetimeFigureOut">
              <a:rPr lang="en-US" smtClean="0"/>
              <a:t>11/20/2023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1422055387"/>
      </p:ext>
    </p:extLst>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Picture 6"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angle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268EBE0-3442-455F-A086-276ECA3B921A}" type="datetimeFigureOut">
              <a:rPr lang="en-US" smtClean="0"/>
              <a:t>11/20/2023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130451989"/>
      </p:ext>
    </p:extLst>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HD-ShadowShort.pn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angle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p:cNvSpPr>
            <a:spLocks noGrp="1"/>
          </p:cNvSpPr>
          <p:nvPr>
            <p:ph type="dt" sz="half" idx="10"/>
          </p:nvPr>
        </p:nvSpPr>
        <p:spPr/>
        <p:txBody>
          <a:bodyPr/>
          <a:lstStyle/>
          <a:p>
            <a:fld id="{C268EBE0-3442-455F-A086-276ECA3B921A}" type="datetimeFigureOut">
              <a:rPr lang="en-US" smtClean="0"/>
              <a:t>11/20/2023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2034942392"/>
      </p:ext>
    </p:extLst>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1" y="753227"/>
            <a:ext cx="9613859" cy="1080940"/>
          </a:xfrm>
        </p:spPr>
        <p:txBody>
          <a:bodyPr anchor="ctr">
            <a:normAutofit/>
          </a:bodyPr>
          <a:lstStyle>
            <a:lvl1pPr>
              <a:defRPr sz="3600"/>
            </a:lvl1pPr>
          </a:lstStyle>
          <a:p>
            <a:r>
              <a:rPr lang="en-US"/>
              <a:t>Click to edit Master title style</a:t>
            </a:r>
            <a:endParaRPr lang="en-US" dirty="0"/>
          </a:p>
        </p:txBody>
      </p:sp>
      <p:sp>
        <p:nvSpPr>
          <p:cNvPr id="3" name="Content Placeholder 2"/>
          <p:cNvSpPr>
            <a:spLocks noGrp="1"/>
          </p:cNvSpPr>
          <p:nvPr>
            <p:ph idx="1"/>
          </p:nvPr>
        </p:nvSpPr>
        <p:spPr>
          <a:xfrm>
            <a:off x="4685846" y="2336873"/>
            <a:ext cx="5608336" cy="359931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0322" y="2336872"/>
            <a:ext cx="3790078" cy="359931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268EBE0-3442-455F-A086-276ECA3B921A}"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1149906507"/>
      </p:ext>
    </p:extLst>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Picture 8" descr="HD-ShadowShort.pn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angle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80323" y="753228"/>
            <a:ext cx="9613857" cy="1080938"/>
          </a:xfrm>
        </p:spPr>
        <p:txBody>
          <a:bodyPr anchor="ctr">
            <a:normAutofit/>
          </a:bodyPr>
          <a:lstStyle>
            <a:lvl1pPr>
              <a:defRPr sz="3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0323" y="2336873"/>
            <a:ext cx="3876256" cy="3599315"/>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C268EBE0-3442-455F-A086-276ECA3B921A}" type="datetimeFigureOut">
              <a:rPr lang="en-US" smtClean="0"/>
              <a:t>11/20/2023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A0563E7-E126-44D2-A798-47AB4E2C3857}" type="slidenum">
              <a:rPr lang="en-US" smtClean="0"/>
              <a:t>‹#›</a:t>
            </a:fld>
            <a:endParaRPr lang="en-US"/>
          </a:p>
        </p:txBody>
      </p:sp>
    </p:spTree>
    <p:extLst>
      <p:ext uri="{BB962C8B-B14F-4D97-AF65-F5344CB8AC3E}">
        <p14:creationId xmlns:p14="http://schemas.microsoft.com/office/powerpoint/2010/main" val="2680613720"/>
      </p:ext>
    </p:extLst>
  </p:cSld>
  <p:clrMapOvr>
    <a:masterClrMapping/>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 /><Relationship Id="rId13" Type="http://schemas.openxmlformats.org/officeDocument/2006/relationships/slideLayout" Target="../slideLayouts/slideLayout13.xml" /><Relationship Id="rId18" Type="http://schemas.openxmlformats.org/officeDocument/2006/relationships/theme" Target="../theme/theme1.xml" /><Relationship Id="rId3" Type="http://schemas.openxmlformats.org/officeDocument/2006/relationships/slideLayout" Target="../slideLayouts/slideLayout3.xml" /><Relationship Id="rId7" Type="http://schemas.openxmlformats.org/officeDocument/2006/relationships/slideLayout" Target="../slideLayouts/slideLayout7.xml" /><Relationship Id="rId12" Type="http://schemas.openxmlformats.org/officeDocument/2006/relationships/slideLayout" Target="../slideLayouts/slideLayout12.xml" /><Relationship Id="rId17" Type="http://schemas.openxmlformats.org/officeDocument/2006/relationships/slideLayout" Target="../slideLayouts/slideLayout17.xml" /><Relationship Id="rId2" Type="http://schemas.openxmlformats.org/officeDocument/2006/relationships/slideLayout" Target="../slideLayouts/slideLayout2.xml" /><Relationship Id="rId16" Type="http://schemas.openxmlformats.org/officeDocument/2006/relationships/slideLayout" Target="../slideLayouts/slideLayout16.xml" /><Relationship Id="rId1" Type="http://schemas.openxmlformats.org/officeDocument/2006/relationships/slideLayout" Target="../slideLayouts/slideLayout1.xml" /><Relationship Id="rId6" Type="http://schemas.openxmlformats.org/officeDocument/2006/relationships/slideLayout" Target="../slideLayouts/slideLayout6.xml" /><Relationship Id="rId11" Type="http://schemas.openxmlformats.org/officeDocument/2006/relationships/slideLayout" Target="../slideLayouts/slideLayout11.xml" /><Relationship Id="rId5" Type="http://schemas.openxmlformats.org/officeDocument/2006/relationships/slideLayout" Target="../slideLayouts/slideLayout5.xml" /><Relationship Id="rId15" Type="http://schemas.openxmlformats.org/officeDocument/2006/relationships/slideLayout" Target="../slideLayouts/slideLayout15.xml" /><Relationship Id="rId10" Type="http://schemas.openxmlformats.org/officeDocument/2006/relationships/slideLayout" Target="../slideLayouts/slideLayout10.xml" /><Relationship Id="rId19" Type="http://schemas.openxmlformats.org/officeDocument/2006/relationships/image" Target="../media/image1.png" /><Relationship Id="rId4" Type="http://schemas.openxmlformats.org/officeDocument/2006/relationships/slideLayout" Target="../slideLayouts/slideLayout4.xml" /><Relationship Id="rId9" Type="http://schemas.openxmlformats.org/officeDocument/2006/relationships/slideLayout" Target="../slideLayouts/slideLayout9.xml" /><Relationship Id="rId14" Type="http://schemas.openxmlformats.org/officeDocument/2006/relationships/slideLayout" Target="../slideLayouts/slideLayout14.xml" /></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Placeholder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C268EBE0-3442-455F-A086-276ECA3B921A}" type="datetimeFigureOut">
              <a:rPr lang="en-US" smtClean="0"/>
              <a:t>11/20/2023</a:t>
            </a:fld>
            <a:endParaRPr lang="en-US"/>
          </a:p>
        </p:txBody>
      </p:sp>
      <p:sp>
        <p:nvSpPr>
          <p:cNvPr id="5" name="Footer Placeholder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fld id="{AA0563E7-E126-44D2-A798-47AB4E2C3857}" type="slidenum">
              <a:rPr lang="en-US" smtClean="0"/>
              <a:t>‹#›</a:t>
            </a:fld>
            <a:endParaRPr lang="en-US"/>
          </a:p>
        </p:txBody>
      </p:sp>
    </p:spTree>
    <p:extLst>
      <p:ext uri="{BB962C8B-B14F-4D97-AF65-F5344CB8AC3E}">
        <p14:creationId xmlns:p14="http://schemas.microsoft.com/office/powerpoint/2010/main" val="2134188121"/>
      </p:ext>
    </p:extLst>
  </p:cSld>
  <p:clrMap bg1="dk1" tx1="lt1" bg2="dk2" tx2="lt2" accent1="accent1" accent2="accent2" accent3="accent3" accent4="accent4" accent5="accent5" accent6="accent6" hlink="hlink" folHlink="folHlink"/>
  <p:sldLayoutIdLst>
    <p:sldLayoutId id="2147483840" r:id="rId1"/>
    <p:sldLayoutId id="2147483841" r:id="rId2"/>
    <p:sldLayoutId id="2147483842" r:id="rId3"/>
    <p:sldLayoutId id="2147483843" r:id="rId4"/>
    <p:sldLayoutId id="2147483844" r:id="rId5"/>
    <p:sldLayoutId id="2147483845" r:id="rId6"/>
    <p:sldLayoutId id="2147483846" r:id="rId7"/>
    <p:sldLayoutId id="2147483847" r:id="rId8"/>
    <p:sldLayoutId id="2147483848" r:id="rId9"/>
    <p:sldLayoutId id="2147483849" r:id="rId10"/>
    <p:sldLayoutId id="2147483850" r:id="rId11"/>
    <p:sldLayoutId id="2147483851" r:id="rId12"/>
    <p:sldLayoutId id="2147483852" r:id="rId13"/>
    <p:sldLayoutId id="2147483853" r:id="rId14"/>
    <p:sldLayoutId id="2147483854" r:id="rId15"/>
    <p:sldLayoutId id="2147483855" r:id="rId16"/>
    <p:sldLayoutId id="2147483856" r:id="rId17"/>
  </p:sldLayoutIdLst>
  <p:transition spd="slow">
    <p:wipe/>
  </p:transition>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 /><Relationship Id="rId1" Type="http://schemas.openxmlformats.org/officeDocument/2006/relationships/slideLayout" Target="../slideLayouts/slideLayout1.xml" /></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5.xml.rels><?xml version="1.0" encoding="UTF-8" standalone="yes"?>
<Relationships xmlns="http://schemas.openxmlformats.org/package/2006/relationships"><Relationship Id="rId2" Type="http://schemas.openxmlformats.org/officeDocument/2006/relationships/image" Target="../media/image6.png" /><Relationship Id="rId1" Type="http://schemas.openxmlformats.org/officeDocument/2006/relationships/slideLayout" Target="../slideLayouts/slideLayout2.xml" /></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7.xml.rels><?xml version="1.0" encoding="UTF-8" standalone="yes"?>
<Relationships xmlns="http://schemas.openxmlformats.org/package/2006/relationships"><Relationship Id="rId2" Type="http://schemas.openxmlformats.org/officeDocument/2006/relationships/image" Target="../media/image7.png" /><Relationship Id="rId1" Type="http://schemas.openxmlformats.org/officeDocument/2006/relationships/slideLayout" Target="../slideLayouts/slideLayout2.xml" /></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19.xml.rels><?xml version="1.0" encoding="UTF-8" standalone="yes"?>
<Relationships xmlns="http://schemas.openxmlformats.org/package/2006/relationships"><Relationship Id="rId2" Type="http://schemas.openxmlformats.org/officeDocument/2006/relationships/image" Target="../media/image8.png" /><Relationship Id="rId1" Type="http://schemas.openxmlformats.org/officeDocument/2006/relationships/slideLayout" Target="../slideLayouts/slideLayout2.xml" /></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 /><Relationship Id="rId2" Type="http://schemas.openxmlformats.org/officeDocument/2006/relationships/video" Target="../media/media1.mp4" /><Relationship Id="rId1" Type="http://schemas.microsoft.com/office/2007/relationships/media" Target="../media/media1.mp4" /><Relationship Id="rId4" Type="http://schemas.openxmlformats.org/officeDocument/2006/relationships/image" Target="../media/image9.png" /></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5.xml.rels><?xml version="1.0" encoding="UTF-8" standalone="yes"?>
<Relationships xmlns="http://schemas.openxmlformats.org/package/2006/relationships"><Relationship Id="rId2" Type="http://schemas.openxmlformats.org/officeDocument/2006/relationships/image" Target="../media/image5.png" /><Relationship Id="rId1" Type="http://schemas.openxmlformats.org/officeDocument/2006/relationships/slideLayout" Target="../slideLayouts/slideLayout2.xml" /></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2"/>
          <a:stretch>
            <a:fillRect/>
          </a:stretch>
        </p:blipFill>
        <p:spPr>
          <a:xfrm>
            <a:off x="-110836" y="0"/>
            <a:ext cx="12302836" cy="7010400"/>
          </a:xfrm>
          <a:prstGeom prst="rect">
            <a:avLst/>
          </a:prstGeom>
        </p:spPr>
      </p:pic>
      <p:sp>
        <p:nvSpPr>
          <p:cNvPr id="2" name="Title 1"/>
          <p:cNvSpPr>
            <a:spLocks noGrp="1"/>
          </p:cNvSpPr>
          <p:nvPr>
            <p:ph type="ctrTitle"/>
          </p:nvPr>
        </p:nvSpPr>
        <p:spPr>
          <a:xfrm>
            <a:off x="1249680" y="991734"/>
            <a:ext cx="9144000" cy="2387600"/>
          </a:xfrm>
        </p:spPr>
        <p:txBody>
          <a:bodyPr/>
          <a:lstStyle/>
          <a:p>
            <a:endParaRPr lang="en-US" dirty="0"/>
          </a:p>
        </p:txBody>
      </p:sp>
      <p:sp>
        <p:nvSpPr>
          <p:cNvPr id="3" name="Subtitle 2"/>
          <p:cNvSpPr>
            <a:spLocks noGrp="1"/>
          </p:cNvSpPr>
          <p:nvPr>
            <p:ph type="subTitle" idx="1"/>
          </p:nvPr>
        </p:nvSpPr>
        <p:spPr/>
        <p:txBody>
          <a:bodyPr/>
          <a:lstStyle/>
          <a:p>
            <a:endParaRPr lang="en-US"/>
          </a:p>
        </p:txBody>
      </p:sp>
    </p:spTree>
    <p:extLst>
      <p:ext uri="{BB962C8B-B14F-4D97-AF65-F5344CB8AC3E}">
        <p14:creationId xmlns:p14="http://schemas.microsoft.com/office/powerpoint/2010/main" val="278311828"/>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nodeType="clickEffect">
                                  <p:stCondLst>
                                    <p:cond delay="0"/>
                                  </p:stCondLst>
                                  <p:childTnLst>
                                    <p:animClr clrSpc="rgb" dir="cw">
                                      <p:cBhvr override="childStyle">
                                        <p:cTn id="6" dur="250" autoRev="1" fill="remove"/>
                                        <p:tgtEl>
                                          <p:spTgt spid="5"/>
                                        </p:tgtEl>
                                        <p:attrNameLst>
                                          <p:attrName>style.color</p:attrName>
                                        </p:attrNameLst>
                                      </p:cBhvr>
                                      <p:to>
                                        <a:schemeClr val="bg1"/>
                                      </p:to>
                                    </p:animClr>
                                    <p:animClr clrSpc="rgb" dir="cw">
                                      <p:cBhvr>
                                        <p:cTn id="7" dur="250" autoRev="1" fill="remove"/>
                                        <p:tgtEl>
                                          <p:spTgt spid="5"/>
                                        </p:tgtEl>
                                        <p:attrNameLst>
                                          <p:attrName>fillcolor</p:attrName>
                                        </p:attrNameLst>
                                      </p:cBhvr>
                                      <p:to>
                                        <a:schemeClr val="bg1"/>
                                      </p:to>
                                    </p:animClr>
                                    <p:set>
                                      <p:cBhvr>
                                        <p:cTn id="8" dur="250" autoRev="1" fill="remove"/>
                                        <p:tgtEl>
                                          <p:spTgt spid="5"/>
                                        </p:tgtEl>
                                        <p:attrNameLst>
                                          <p:attrName>fill.type</p:attrName>
                                        </p:attrNameLst>
                                      </p:cBhvr>
                                      <p:to>
                                        <p:strVal val="solid"/>
                                      </p:to>
                                    </p:set>
                                    <p:set>
                                      <p:cBhvr>
                                        <p:cTn id="9" dur="250" autoRev="1" fill="remove"/>
                                        <p:tgtEl>
                                          <p:spTgt spid="5"/>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Arial Black" panose="020B0A04020102020204" pitchFamily="34" charset="0"/>
              </a:rPr>
              <a:t>Types of energy bands</a:t>
            </a:r>
          </a:p>
        </p:txBody>
      </p:sp>
      <p:sp>
        <p:nvSpPr>
          <p:cNvPr id="3" name="Content Placeholder 2"/>
          <p:cNvSpPr>
            <a:spLocks noGrp="1"/>
          </p:cNvSpPr>
          <p:nvPr>
            <p:ph idx="1"/>
          </p:nvPr>
        </p:nvSpPr>
        <p:spPr/>
        <p:txBody>
          <a:bodyPr>
            <a:normAutofit fontScale="92500" lnSpcReduction="10000"/>
          </a:bodyPr>
          <a:lstStyle/>
          <a:p>
            <a:pPr algn="ctr"/>
            <a:r>
              <a:rPr lang="en-US" sz="4000" u="sng">
                <a:latin typeface="Arial Black" pitchFamily="34" charset="0"/>
              </a:rPr>
              <a:t>Valence band</a:t>
            </a:r>
          </a:p>
          <a:p>
            <a:pPr algn="ctr"/>
            <a:endParaRPr lang="en-US" i="1">
              <a:latin typeface="Arial Black" pitchFamily="34" charset="0"/>
            </a:endParaRPr>
          </a:p>
          <a:p>
            <a:pPr>
              <a:buFont typeface="Wingdings" panose="05000000000000000000" pitchFamily="2" charset="2"/>
              <a:buChar char="Ø"/>
            </a:pPr>
            <a:r>
              <a:rPr lang="en-US" b="1">
                <a:latin typeface="Arial Black" panose="020B0A04020102020204" pitchFamily="34" charset="0"/>
              </a:rPr>
              <a:t>The highest occupied band is called as valence band.</a:t>
            </a:r>
          </a:p>
          <a:p>
            <a:pPr>
              <a:buFont typeface="Wingdings" panose="05000000000000000000" pitchFamily="2" charset="2"/>
              <a:buChar char="Ø"/>
            </a:pPr>
            <a:r>
              <a:rPr lang="en-US" b="1">
                <a:latin typeface="Arial Black" panose="020B0A04020102020204" pitchFamily="34" charset="0"/>
              </a:rPr>
              <a:t>The electrons occupied by the outermost shell of an atom are called </a:t>
            </a:r>
            <a:r>
              <a:rPr lang="en-US" b="1">
                <a:solidFill>
                  <a:schemeClr val="bg2">
                    <a:lumMod val="50000"/>
                  </a:schemeClr>
                </a:solidFill>
                <a:latin typeface="Arial Black" panose="020B0A04020102020204" pitchFamily="34" charset="0"/>
              </a:rPr>
              <a:t>valence electrons</a:t>
            </a:r>
            <a:r>
              <a:rPr lang="en-US" b="1">
                <a:latin typeface="Arial Black" panose="020B0A04020102020204" pitchFamily="34" charset="0"/>
              </a:rPr>
              <a:t>.</a:t>
            </a:r>
          </a:p>
          <a:p>
            <a:pPr>
              <a:buFont typeface="Wingdings" panose="05000000000000000000" pitchFamily="2" charset="2"/>
              <a:buChar char="Ø"/>
            </a:pPr>
            <a:r>
              <a:rPr lang="en-US" b="1">
                <a:latin typeface="Arial Black" panose="020B0A04020102020204" pitchFamily="34" charset="0"/>
              </a:rPr>
              <a:t>Valence band can be either completely or partially filled.</a:t>
            </a:r>
          </a:p>
          <a:p>
            <a:pPr>
              <a:buFont typeface="Wingdings" panose="05000000000000000000" pitchFamily="2" charset="2"/>
              <a:buChar char="Ø"/>
            </a:pPr>
            <a:r>
              <a:rPr lang="en-US" b="1">
                <a:latin typeface="Arial Black" panose="020B0A04020102020204" pitchFamily="34" charset="0"/>
              </a:rPr>
              <a:t>Valence band can </a:t>
            </a:r>
            <a:r>
              <a:rPr lang="en-US" b="1">
                <a:solidFill>
                  <a:schemeClr val="bg2">
                    <a:lumMod val="50000"/>
                  </a:schemeClr>
                </a:solidFill>
                <a:latin typeface="Arial Black" panose="020B0A04020102020204" pitchFamily="34" charset="0"/>
              </a:rPr>
              <a:t>never</a:t>
            </a:r>
            <a:r>
              <a:rPr lang="en-US" b="1">
                <a:latin typeface="Arial Black" panose="020B0A04020102020204" pitchFamily="34" charset="0"/>
              </a:rPr>
              <a:t> be empty.</a:t>
            </a:r>
          </a:p>
          <a:p>
            <a:pPr>
              <a:buFont typeface="Wingdings" panose="05000000000000000000" pitchFamily="2" charset="2"/>
              <a:buChar char="Ø"/>
            </a:pPr>
            <a:r>
              <a:rPr lang="en-US" b="1">
                <a:latin typeface="Arial Black" panose="020B0A04020102020204" pitchFamily="34" charset="0"/>
              </a:rPr>
              <a:t>The electrons in valence band are less energetic and they not take part in conduction.</a:t>
            </a:r>
            <a:endParaRPr lang="en-US" b="1" dirty="0">
              <a:latin typeface="Arial Black" panose="020B0A04020102020204" pitchFamily="34" charset="0"/>
            </a:endParaRPr>
          </a:p>
        </p:txBody>
      </p:sp>
    </p:spTree>
    <p:extLst>
      <p:ext uri="{BB962C8B-B14F-4D97-AF65-F5344CB8AC3E}">
        <p14:creationId xmlns:p14="http://schemas.microsoft.com/office/powerpoint/2010/main" val="4228226288"/>
      </p:ext>
    </p:extLst>
  </p:cSld>
  <p:clrMapOvr>
    <a:masterClrMapping/>
  </p:clrMapOvr>
  <p:transition spd="slow">
    <p:wip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endParaRPr lang="en-US" dirty="0"/>
          </a:p>
        </p:txBody>
      </p:sp>
      <p:sp>
        <p:nvSpPr>
          <p:cNvPr id="4" name="Rectangle 3"/>
          <p:cNvSpPr/>
          <p:nvPr/>
        </p:nvSpPr>
        <p:spPr>
          <a:xfrm>
            <a:off x="1083733" y="2551836"/>
            <a:ext cx="8060267" cy="2677656"/>
          </a:xfrm>
          <a:prstGeom prst="rect">
            <a:avLst/>
          </a:prstGeom>
        </p:spPr>
        <p:txBody>
          <a:bodyPr wrap="square">
            <a:spAutoFit/>
          </a:bodyPr>
          <a:lstStyle/>
          <a:p>
            <a:pPr marL="514350" indent="-514350">
              <a:buFont typeface="Wingdings" panose="05000000000000000000" pitchFamily="2" charset="2"/>
              <a:buChar char="Ø"/>
            </a:pPr>
            <a:r>
              <a:rPr lang="en-US" sz="2400" b="1" dirty="0">
                <a:latin typeface="Arial Black" panose="020B0A04020102020204" pitchFamily="34" charset="0"/>
              </a:rPr>
              <a:t>The reason behind this is that of atomic positions, effects of </a:t>
            </a:r>
            <a:r>
              <a:rPr lang="en-US" sz="2400" b="1" dirty="0">
                <a:solidFill>
                  <a:schemeClr val="bg2">
                    <a:lumMod val="50000"/>
                  </a:schemeClr>
                </a:solidFill>
                <a:latin typeface="Arial Black" panose="020B0A04020102020204" pitchFamily="34" charset="0"/>
              </a:rPr>
              <a:t>electron repulsion </a:t>
            </a:r>
            <a:r>
              <a:rPr lang="en-US" sz="2400" b="1" dirty="0">
                <a:latin typeface="Arial Black" panose="020B0A04020102020204" pitchFamily="34" charset="0"/>
              </a:rPr>
              <a:t>and their role in chemical bonding.</a:t>
            </a:r>
          </a:p>
          <a:p>
            <a:pPr marL="514350" indent="-514350">
              <a:buFont typeface="Wingdings" panose="05000000000000000000" pitchFamily="2" charset="2"/>
              <a:buChar char="Ø"/>
            </a:pPr>
            <a:r>
              <a:rPr lang="en-US" sz="2400" b="1" dirty="0">
                <a:latin typeface="Arial Black" panose="020B0A04020102020204" pitchFamily="34" charset="0"/>
              </a:rPr>
              <a:t>This lower energy prevents them from moving freely through the crystal lattice and so they </a:t>
            </a:r>
            <a:r>
              <a:rPr lang="en-US" sz="2400" b="1" dirty="0">
                <a:solidFill>
                  <a:schemeClr val="bg2">
                    <a:lumMod val="50000"/>
                  </a:schemeClr>
                </a:solidFill>
                <a:latin typeface="Arial Black" panose="020B0A04020102020204" pitchFamily="34" charset="0"/>
              </a:rPr>
              <a:t>remain localized </a:t>
            </a:r>
            <a:r>
              <a:rPr lang="en-US" sz="2400" b="1" dirty="0">
                <a:latin typeface="Arial Black" panose="020B0A04020102020204" pitchFamily="34" charset="0"/>
              </a:rPr>
              <a:t>around their respective atoms.</a:t>
            </a:r>
          </a:p>
        </p:txBody>
      </p:sp>
    </p:spTree>
    <p:extLst>
      <p:ext uri="{BB962C8B-B14F-4D97-AF65-F5344CB8AC3E}">
        <p14:creationId xmlns:p14="http://schemas.microsoft.com/office/powerpoint/2010/main" val="1816272516"/>
      </p:ext>
    </p:extLst>
  </p:cSld>
  <p:clrMapOvr>
    <a:masterClrMapping/>
  </p:clrMapOvr>
  <p:transition spd="slow">
    <p:wip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4400" b="1" dirty="0">
                <a:latin typeface="Arial Black" panose="020B0A04020102020204" pitchFamily="34" charset="0"/>
              </a:rPr>
              <a:t>Conductance ban</a:t>
            </a:r>
            <a:r>
              <a:rPr lang="en-US" b="1" dirty="0"/>
              <a:t>d</a:t>
            </a:r>
          </a:p>
        </p:txBody>
      </p:sp>
      <p:sp>
        <p:nvSpPr>
          <p:cNvPr id="3" name="Content Placeholder 2"/>
          <p:cNvSpPr>
            <a:spLocks noGrp="1"/>
          </p:cNvSpPr>
          <p:nvPr>
            <p:ph idx="1"/>
          </p:nvPr>
        </p:nvSpPr>
        <p:spPr>
          <a:xfrm>
            <a:off x="680321" y="1933303"/>
            <a:ext cx="10828056" cy="4323806"/>
          </a:xfrm>
        </p:spPr>
        <p:txBody>
          <a:bodyPr>
            <a:normAutofit fontScale="92500" lnSpcReduction="10000"/>
          </a:bodyPr>
          <a:lstStyle/>
          <a:p>
            <a:pPr algn="ctr">
              <a:buFont typeface="Wingdings" panose="05000000000000000000" pitchFamily="2" charset="2"/>
              <a:buChar char="Ø"/>
            </a:pPr>
            <a:endParaRPr lang="en-US" sz="3200" b="1" i="1" dirty="0">
              <a:latin typeface="Arial Black" panose="020B0A04020102020204" pitchFamily="34" charset="0"/>
            </a:endParaRPr>
          </a:p>
          <a:p>
            <a:pPr>
              <a:buFont typeface="Wingdings" panose="05000000000000000000" pitchFamily="2" charset="2"/>
              <a:buChar char="Ø"/>
            </a:pPr>
            <a:endParaRPr lang="en-US" b="1" i="1" dirty="0">
              <a:latin typeface="Arial Black" pitchFamily="34" charset="0"/>
            </a:endParaRPr>
          </a:p>
          <a:p>
            <a:pPr>
              <a:buFont typeface="Wingdings" panose="05000000000000000000" pitchFamily="2" charset="2"/>
              <a:buChar char="Ø"/>
            </a:pPr>
            <a:r>
              <a:rPr lang="en-US" dirty="0">
                <a:latin typeface="Arial Black" panose="020B0A04020102020204" pitchFamily="34" charset="0"/>
              </a:rPr>
              <a:t>The band above the valence band that contains electrons which are responsible for the </a:t>
            </a:r>
            <a:r>
              <a:rPr lang="en-US" b="1" dirty="0">
                <a:solidFill>
                  <a:schemeClr val="bg2">
                    <a:lumMod val="50000"/>
                  </a:schemeClr>
                </a:solidFill>
                <a:latin typeface="Arial Black" panose="020B0A04020102020204" pitchFamily="34" charset="0"/>
              </a:rPr>
              <a:t>flow electric current </a:t>
            </a:r>
            <a:r>
              <a:rPr lang="en-US" dirty="0">
                <a:latin typeface="Arial Black" panose="020B0A04020102020204" pitchFamily="34" charset="0"/>
              </a:rPr>
              <a:t>through solids is called conduction band.</a:t>
            </a:r>
          </a:p>
          <a:p>
            <a:pPr>
              <a:buFont typeface="Wingdings" panose="05000000000000000000" pitchFamily="2" charset="2"/>
              <a:buChar char="Ø"/>
            </a:pPr>
            <a:endParaRPr lang="en-US" dirty="0">
              <a:latin typeface="Arial Black" panose="020B0A04020102020204" pitchFamily="34" charset="0"/>
            </a:endParaRPr>
          </a:p>
          <a:p>
            <a:pPr>
              <a:buFont typeface="Wingdings" panose="05000000000000000000" pitchFamily="2" charset="2"/>
              <a:buChar char="Ø"/>
            </a:pPr>
            <a:r>
              <a:rPr lang="en-US" dirty="0">
                <a:latin typeface="Arial Black" panose="020B0A04020102020204" pitchFamily="34" charset="0"/>
              </a:rPr>
              <a:t>The electrons occupied by conduction band are called conductive or free electrons.</a:t>
            </a:r>
          </a:p>
          <a:p>
            <a:pPr>
              <a:buFont typeface="Wingdings" panose="05000000000000000000" pitchFamily="2" charset="2"/>
              <a:buChar char="Ø"/>
            </a:pPr>
            <a:endParaRPr lang="en-US" dirty="0">
              <a:latin typeface="Arial Black" panose="020B0A04020102020204" pitchFamily="34" charset="0"/>
            </a:endParaRPr>
          </a:p>
          <a:p>
            <a:pPr>
              <a:buFont typeface="Wingdings" panose="05000000000000000000" pitchFamily="2" charset="2"/>
              <a:buChar char="Ø"/>
            </a:pPr>
            <a:r>
              <a:rPr lang="en-US" dirty="0">
                <a:latin typeface="Arial Black" panose="020B0A04020102020204" pitchFamily="34" charset="0"/>
              </a:rPr>
              <a:t>It may be empty or partially filled.</a:t>
            </a:r>
          </a:p>
          <a:p>
            <a:pPr>
              <a:buFont typeface="Wingdings" panose="05000000000000000000" pitchFamily="2" charset="2"/>
              <a:buChar char="Ø"/>
            </a:pPr>
            <a:r>
              <a:rPr lang="en-US" dirty="0">
                <a:latin typeface="Arial Black" panose="020B0A04020102020204" pitchFamily="34" charset="0"/>
              </a:rPr>
              <a:t>It </a:t>
            </a:r>
            <a:r>
              <a:rPr lang="en-US" b="1" dirty="0">
                <a:solidFill>
                  <a:schemeClr val="bg2">
                    <a:lumMod val="50000"/>
                  </a:schemeClr>
                </a:solidFill>
                <a:latin typeface="Arial Black" panose="020B0A04020102020204" pitchFamily="34" charset="0"/>
              </a:rPr>
              <a:t>can not</a:t>
            </a:r>
            <a:r>
              <a:rPr lang="en-US" dirty="0">
                <a:latin typeface="Arial Black" panose="020B0A04020102020204" pitchFamily="34" charset="0"/>
              </a:rPr>
              <a:t> be completely filled.</a:t>
            </a:r>
          </a:p>
          <a:p>
            <a:pPr marL="514350" indent="-514350">
              <a:buFont typeface="Wingdings" pitchFamily="2" charset="2"/>
              <a:buChar char="v"/>
            </a:pPr>
            <a:endParaRPr lang="en-US" dirty="0">
              <a:latin typeface="Bahnschrift Light" pitchFamily="34" charset="0"/>
            </a:endParaRPr>
          </a:p>
        </p:txBody>
      </p:sp>
    </p:spTree>
    <p:extLst>
      <p:ext uri="{BB962C8B-B14F-4D97-AF65-F5344CB8AC3E}">
        <p14:creationId xmlns:p14="http://schemas.microsoft.com/office/powerpoint/2010/main" val="969334474"/>
      </p:ext>
    </p:extLst>
  </p:cSld>
  <p:clrMapOvr>
    <a:masterClrMapping/>
  </p:clrMapOvr>
  <p:transition spd="slow">
    <p:wip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latin typeface="Arial Black" panose="020B0A04020102020204" pitchFamily="34" charset="0"/>
              </a:rPr>
              <a:t>Benefits of energy band theory</a:t>
            </a:r>
          </a:p>
        </p:txBody>
      </p:sp>
      <p:sp>
        <p:nvSpPr>
          <p:cNvPr id="3" name="Content Placeholder 2"/>
          <p:cNvSpPr>
            <a:spLocks noGrp="1"/>
          </p:cNvSpPr>
          <p:nvPr>
            <p:ph idx="1"/>
          </p:nvPr>
        </p:nvSpPr>
        <p:spPr/>
        <p:txBody>
          <a:bodyPr>
            <a:normAutofit fontScale="92500"/>
          </a:bodyPr>
          <a:lstStyle/>
          <a:p>
            <a:pPr algn="ctr"/>
            <a:endParaRPr lang="en-US" dirty="0">
              <a:latin typeface="Arial Black" pitchFamily="34" charset="0"/>
            </a:endParaRPr>
          </a:p>
          <a:p>
            <a:r>
              <a:rPr lang="en-US" b="1" dirty="0">
                <a:latin typeface="Arial Black" pitchFamily="34" charset="0"/>
              </a:rPr>
              <a:t>The energy band theory helps us to understand the </a:t>
            </a:r>
            <a:r>
              <a:rPr lang="en-US" b="1" dirty="0">
                <a:solidFill>
                  <a:schemeClr val="bg2">
                    <a:lumMod val="50000"/>
                  </a:schemeClr>
                </a:solidFill>
                <a:latin typeface="Arial Black" panose="020B0A04020102020204" pitchFamily="34" charset="0"/>
              </a:rPr>
              <a:t>behavior of solids </a:t>
            </a:r>
            <a:r>
              <a:rPr lang="en-US" b="1" dirty="0">
                <a:latin typeface="Arial Black" panose="020B0A04020102020204" pitchFamily="34" charset="0"/>
              </a:rPr>
              <a:t>on the basis of their conductivity. </a:t>
            </a:r>
          </a:p>
          <a:p>
            <a:endParaRPr lang="en-US" b="1" dirty="0">
              <a:latin typeface="Arial Black" panose="020B0A04020102020204" pitchFamily="34" charset="0"/>
            </a:endParaRPr>
          </a:p>
          <a:p>
            <a:pPr>
              <a:buFont typeface="Wingdings" panose="05000000000000000000" pitchFamily="2" charset="2"/>
              <a:buChar char="Ø"/>
            </a:pPr>
            <a:r>
              <a:rPr lang="en-US" b="1" dirty="0">
                <a:latin typeface="Arial Black" panose="020B0A04020102020204" pitchFamily="34" charset="0"/>
              </a:rPr>
              <a:t>On basis of conductivity . Solids are divided into classes </a:t>
            </a:r>
            <a:endParaRPr lang="en-US" sz="2800" b="1" dirty="0">
              <a:solidFill>
                <a:schemeClr val="bg1"/>
              </a:solidFill>
              <a:latin typeface="Arial Black" panose="020B0A04020102020204" pitchFamily="34" charset="0"/>
            </a:endParaRPr>
          </a:p>
          <a:p>
            <a:pPr>
              <a:buFont typeface="Wingdings" panose="05000000000000000000" pitchFamily="2" charset="2"/>
              <a:buChar char="Ø"/>
            </a:pPr>
            <a:r>
              <a:rPr lang="en-US" sz="2800" b="1" dirty="0">
                <a:solidFill>
                  <a:schemeClr val="bg1"/>
                </a:solidFill>
                <a:latin typeface="Arial Black" panose="020B0A04020102020204" pitchFamily="34" charset="0"/>
              </a:rPr>
              <a:t>Conductors        </a:t>
            </a:r>
          </a:p>
          <a:p>
            <a:pPr>
              <a:buFont typeface="Wingdings" panose="05000000000000000000" pitchFamily="2" charset="2"/>
              <a:buChar char="Ø"/>
            </a:pPr>
            <a:r>
              <a:rPr lang="en-US" sz="2800" b="1" dirty="0">
                <a:solidFill>
                  <a:schemeClr val="bg1"/>
                </a:solidFill>
                <a:latin typeface="Arial Black" panose="020B0A04020102020204" pitchFamily="34" charset="0"/>
              </a:rPr>
              <a:t> insulators</a:t>
            </a:r>
          </a:p>
          <a:p>
            <a:pPr>
              <a:buFont typeface="Wingdings" panose="05000000000000000000" pitchFamily="2" charset="2"/>
              <a:buChar char="Ø"/>
            </a:pPr>
            <a:r>
              <a:rPr lang="en-US" sz="2800" b="1" dirty="0">
                <a:solidFill>
                  <a:schemeClr val="bg1"/>
                </a:solidFill>
                <a:latin typeface="Arial Black" panose="020B0A04020102020204" pitchFamily="34" charset="0"/>
              </a:rPr>
              <a:t>Semi conductors</a:t>
            </a:r>
          </a:p>
        </p:txBody>
      </p:sp>
    </p:spTree>
    <p:extLst>
      <p:ext uri="{BB962C8B-B14F-4D97-AF65-F5344CB8AC3E}">
        <p14:creationId xmlns:p14="http://schemas.microsoft.com/office/powerpoint/2010/main" val="936564681"/>
      </p:ext>
    </p:extLst>
  </p:cSld>
  <p:clrMapOvr>
    <a:masterClrMapping/>
  </p:clrMapOvr>
  <p:transition spd="slow">
    <p:wip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4000" u="sng" dirty="0">
                <a:latin typeface="Arial Black" panose="020B0A04020102020204" pitchFamily="34" charset="0"/>
              </a:rPr>
              <a:t>Insulators</a:t>
            </a:r>
          </a:p>
        </p:txBody>
      </p:sp>
      <p:sp>
        <p:nvSpPr>
          <p:cNvPr id="3" name="Content Placeholder 2"/>
          <p:cNvSpPr>
            <a:spLocks noGrp="1"/>
          </p:cNvSpPr>
          <p:nvPr>
            <p:ph idx="1"/>
          </p:nvPr>
        </p:nvSpPr>
        <p:spPr/>
        <p:txBody>
          <a:bodyPr>
            <a:normAutofit/>
          </a:bodyPr>
          <a:lstStyle/>
          <a:p>
            <a:pPr marL="0" indent="0">
              <a:buNone/>
            </a:pPr>
            <a:endParaRPr lang="en-US" sz="3200" i="1" dirty="0">
              <a:latin typeface="Arial Black" pitchFamily="34" charset="0"/>
            </a:endParaRPr>
          </a:p>
          <a:p>
            <a:pPr>
              <a:buFont typeface="Wingdings" panose="05000000000000000000" pitchFamily="2" charset="2"/>
              <a:buChar char="Ø"/>
            </a:pPr>
            <a:r>
              <a:rPr lang="en-US" b="1" dirty="0">
                <a:latin typeface="Arial Black" panose="020B0A04020102020204" pitchFamily="34" charset="0"/>
              </a:rPr>
              <a:t>Insulators are those materials in which electrons are </a:t>
            </a:r>
            <a:r>
              <a:rPr lang="en-US" b="1" dirty="0">
                <a:solidFill>
                  <a:schemeClr val="bg2">
                    <a:lumMod val="50000"/>
                  </a:schemeClr>
                </a:solidFill>
                <a:latin typeface="Arial Black" panose="020B0A04020102020204" pitchFamily="34" charset="0"/>
              </a:rPr>
              <a:t>not free for conduction</a:t>
            </a:r>
            <a:r>
              <a:rPr lang="en-US" b="1" dirty="0">
                <a:latin typeface="Arial Black" panose="020B0A04020102020204" pitchFamily="34" charset="0"/>
              </a:rPr>
              <a:t>. According to this theory, insulators are those materials which have;</a:t>
            </a:r>
          </a:p>
          <a:p>
            <a:pPr>
              <a:buFont typeface="Wingdings" panose="05000000000000000000" pitchFamily="2" charset="2"/>
              <a:buChar char="Ø"/>
            </a:pPr>
            <a:r>
              <a:rPr lang="en-US" b="1" dirty="0">
                <a:latin typeface="Arial Black" panose="020B0A04020102020204" pitchFamily="34" charset="0"/>
              </a:rPr>
              <a:t>Empty conduction band.</a:t>
            </a:r>
          </a:p>
          <a:p>
            <a:pPr>
              <a:buFont typeface="Wingdings" panose="05000000000000000000" pitchFamily="2" charset="2"/>
              <a:buChar char="Ø"/>
            </a:pPr>
            <a:r>
              <a:rPr lang="en-US" b="1" dirty="0">
                <a:latin typeface="Arial Black" panose="020B0A04020102020204" pitchFamily="34" charset="0"/>
              </a:rPr>
              <a:t>A full valance band.</a:t>
            </a:r>
          </a:p>
          <a:p>
            <a:pPr>
              <a:buFont typeface="Wingdings" panose="05000000000000000000" pitchFamily="2" charset="2"/>
              <a:buChar char="Ø"/>
            </a:pPr>
            <a:r>
              <a:rPr lang="en-US" b="1" dirty="0">
                <a:latin typeface="Arial Black" panose="020B0A04020102020204" pitchFamily="34" charset="0"/>
              </a:rPr>
              <a:t>A large energy gap is present between both bands of several electron volts(eV).</a:t>
            </a:r>
          </a:p>
        </p:txBody>
      </p:sp>
    </p:spTree>
    <p:extLst>
      <p:ext uri="{BB962C8B-B14F-4D97-AF65-F5344CB8AC3E}">
        <p14:creationId xmlns:p14="http://schemas.microsoft.com/office/powerpoint/2010/main" val="970319384"/>
      </p:ext>
    </p:extLst>
  </p:cSld>
  <p:clrMapOvr>
    <a:masterClrMapping/>
  </p:clrMapOvr>
  <p:transition spd="slow">
    <p:wip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latin typeface="Arial Black" panose="020B0A04020102020204" pitchFamily="34" charset="0"/>
              </a:rPr>
              <a:t>VISUALIZATION OF BANDS IN INSULATORS</a:t>
            </a:r>
            <a:br>
              <a:rPr lang="en-US" b="1" dirty="0">
                <a:latin typeface="Arial Black" panose="020B0A04020102020204" pitchFamily="34" charset="0"/>
              </a:rPr>
            </a:br>
            <a:endParaRPr lang="en-US" b="1" dirty="0">
              <a:latin typeface="Arial Black" panose="020B0A04020102020204" pitchFamily="34" charset="0"/>
            </a:endParaRPr>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36470" y="2336800"/>
            <a:ext cx="9157712" cy="4064000"/>
          </a:xfrm>
        </p:spPr>
      </p:pic>
    </p:spTree>
    <p:extLst>
      <p:ext uri="{BB962C8B-B14F-4D97-AF65-F5344CB8AC3E}">
        <p14:creationId xmlns:p14="http://schemas.microsoft.com/office/powerpoint/2010/main" val="2169686929"/>
      </p:ext>
    </p:extLst>
  </p:cSld>
  <p:clrMapOvr>
    <a:masterClrMapping/>
  </p:clrMapOvr>
  <p:transition spd="slow">
    <p:wip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Arial Black" panose="020B0A04020102020204" pitchFamily="34" charset="0"/>
              </a:rPr>
              <a:t>CONDUCTORS</a:t>
            </a:r>
          </a:p>
        </p:txBody>
      </p:sp>
      <p:sp>
        <p:nvSpPr>
          <p:cNvPr id="3" name="Content Placeholder 2"/>
          <p:cNvSpPr>
            <a:spLocks noGrp="1"/>
          </p:cNvSpPr>
          <p:nvPr>
            <p:ph idx="1"/>
          </p:nvPr>
        </p:nvSpPr>
        <p:spPr/>
        <p:txBody>
          <a:bodyPr>
            <a:normAutofit/>
          </a:bodyPr>
          <a:lstStyle/>
          <a:p>
            <a:pPr>
              <a:buFont typeface="Wingdings" panose="05000000000000000000" pitchFamily="2" charset="2"/>
              <a:buChar char="Ø"/>
            </a:pPr>
            <a:r>
              <a:rPr lang="en-US" sz="2600" dirty="0">
                <a:latin typeface="Arial Black" panose="020B0A04020102020204" pitchFamily="34" charset="0"/>
              </a:rPr>
              <a:t>Those materials which have </a:t>
            </a:r>
            <a:r>
              <a:rPr lang="en-US" sz="2600" b="1" dirty="0">
                <a:solidFill>
                  <a:schemeClr val="bg2">
                    <a:lumMod val="50000"/>
                  </a:schemeClr>
                </a:solidFill>
                <a:latin typeface="Arial Black" panose="020B0A04020102020204" pitchFamily="34" charset="0"/>
              </a:rPr>
              <a:t>plenty of free electrons</a:t>
            </a:r>
            <a:r>
              <a:rPr lang="en-US" sz="2600" b="1" dirty="0">
                <a:latin typeface="Arial Black" panose="020B0A04020102020204" pitchFamily="34" charset="0"/>
              </a:rPr>
              <a:t> </a:t>
            </a:r>
            <a:r>
              <a:rPr lang="en-US" sz="2600" dirty="0">
                <a:latin typeface="Arial Black" panose="020B0A04020102020204" pitchFamily="34" charset="0"/>
              </a:rPr>
              <a:t>for conduction are called conductors. According to this theory, conductors are those materials which have;</a:t>
            </a:r>
          </a:p>
          <a:p>
            <a:pPr>
              <a:buFont typeface="Wingdings" panose="05000000000000000000" pitchFamily="2" charset="2"/>
              <a:buChar char="Ø"/>
            </a:pPr>
            <a:r>
              <a:rPr lang="en-US" sz="2600" dirty="0">
                <a:latin typeface="Arial Black" panose="020B0A04020102020204" pitchFamily="34" charset="0"/>
              </a:rPr>
              <a:t>Valence band and conduction bands overlap each other.</a:t>
            </a:r>
          </a:p>
          <a:p>
            <a:pPr>
              <a:buFont typeface="Wingdings" panose="05000000000000000000" pitchFamily="2" charset="2"/>
              <a:buChar char="Ø"/>
            </a:pPr>
            <a:r>
              <a:rPr lang="en-US" sz="2600" b="1" dirty="0">
                <a:solidFill>
                  <a:schemeClr val="bg2">
                    <a:lumMod val="50000"/>
                  </a:schemeClr>
                </a:solidFill>
                <a:latin typeface="Arial Black" panose="020B0A04020102020204" pitchFamily="34" charset="0"/>
              </a:rPr>
              <a:t>No physical distinction </a:t>
            </a:r>
            <a:r>
              <a:rPr lang="en-US" sz="2600" dirty="0">
                <a:latin typeface="Arial Black" panose="020B0A04020102020204" pitchFamily="34" charset="0"/>
              </a:rPr>
              <a:t>between two bands which ensures availability of large number of free electrons.</a:t>
            </a:r>
          </a:p>
        </p:txBody>
      </p:sp>
    </p:spTree>
    <p:extLst>
      <p:ext uri="{BB962C8B-B14F-4D97-AF65-F5344CB8AC3E}">
        <p14:creationId xmlns:p14="http://schemas.microsoft.com/office/powerpoint/2010/main" val="2232493579"/>
      </p:ext>
    </p:extLst>
  </p:cSld>
  <p:clrMapOvr>
    <a:masterClrMapping/>
  </p:clrMapOvr>
  <p:transition spd="slow">
    <p:wip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127996" y="2050869"/>
            <a:ext cx="9505169" cy="4624251"/>
          </a:xfrm>
        </p:spPr>
      </p:pic>
    </p:spTree>
    <p:extLst>
      <p:ext uri="{BB962C8B-B14F-4D97-AF65-F5344CB8AC3E}">
        <p14:creationId xmlns:p14="http://schemas.microsoft.com/office/powerpoint/2010/main" val="590920177"/>
      </p:ext>
    </p:extLst>
  </p:cSld>
  <p:clrMapOvr>
    <a:masterClrMapping/>
  </p:clrMapOvr>
  <p:transition spd="slow">
    <p:wip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Arial Black" panose="020B0A04020102020204" pitchFamily="34" charset="0"/>
              </a:rPr>
              <a:t>S</a:t>
            </a:r>
            <a:r>
              <a:rPr lang="en-US" b="1" u="sng" dirty="0">
                <a:latin typeface="Arial Black" panose="020B0A04020102020204" pitchFamily="34" charset="0"/>
              </a:rPr>
              <a:t>EMI CONDUCTORS</a:t>
            </a:r>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b="1" dirty="0">
                <a:latin typeface="Arial Black" panose="020B0A04020102020204" pitchFamily="34" charset="0"/>
              </a:rPr>
              <a:t>Those materials whose properties </a:t>
            </a:r>
            <a:r>
              <a:rPr lang="en-US" b="1" dirty="0">
                <a:solidFill>
                  <a:schemeClr val="bg2">
                    <a:lumMod val="50000"/>
                  </a:schemeClr>
                </a:solidFill>
                <a:latin typeface="Arial Black" panose="020B0A04020102020204" pitchFamily="34" charset="0"/>
              </a:rPr>
              <a:t>lies in between</a:t>
            </a:r>
            <a:r>
              <a:rPr lang="en-US" b="1" dirty="0">
                <a:latin typeface="Arial Black" panose="020B0A04020102020204" pitchFamily="34" charset="0"/>
              </a:rPr>
              <a:t> conductors and insulators are called semi conductors. According to energy band theory, semi conductors are those materials which are at room temperature;</a:t>
            </a:r>
          </a:p>
          <a:p>
            <a:pPr>
              <a:buFont typeface="Wingdings" panose="05000000000000000000" pitchFamily="2" charset="2"/>
              <a:buChar char="Ø"/>
            </a:pPr>
            <a:r>
              <a:rPr lang="en-US" b="1" dirty="0">
                <a:latin typeface="Arial Black" panose="020B0A04020102020204" pitchFamily="34" charset="0"/>
              </a:rPr>
              <a:t>Partially filled conduction band.</a:t>
            </a:r>
          </a:p>
          <a:p>
            <a:pPr>
              <a:buFont typeface="Wingdings" panose="05000000000000000000" pitchFamily="2" charset="2"/>
              <a:buChar char="Ø"/>
            </a:pPr>
            <a:r>
              <a:rPr lang="en-US" b="1" dirty="0">
                <a:latin typeface="Arial Black" panose="020B0A04020102020204" pitchFamily="34" charset="0"/>
              </a:rPr>
              <a:t>Partially filled valence band.</a:t>
            </a:r>
          </a:p>
          <a:p>
            <a:pPr>
              <a:buFont typeface="Wingdings" panose="05000000000000000000" pitchFamily="2" charset="2"/>
              <a:buChar char="Ø"/>
            </a:pPr>
            <a:r>
              <a:rPr lang="en-US" b="1" dirty="0">
                <a:solidFill>
                  <a:schemeClr val="bg2">
                    <a:lumMod val="50000"/>
                  </a:schemeClr>
                </a:solidFill>
                <a:latin typeface="Arial Black" panose="020B0A04020102020204" pitchFamily="34" charset="0"/>
              </a:rPr>
              <a:t>Narrow forbidden gap </a:t>
            </a:r>
            <a:r>
              <a:rPr lang="en-US" b="1" dirty="0">
                <a:latin typeface="Arial Black" panose="020B0A04020102020204" pitchFamily="34" charset="0"/>
              </a:rPr>
              <a:t>of order of 1eV.</a:t>
            </a:r>
          </a:p>
        </p:txBody>
      </p:sp>
    </p:spTree>
    <p:extLst>
      <p:ext uri="{BB962C8B-B14F-4D97-AF65-F5344CB8AC3E}">
        <p14:creationId xmlns:p14="http://schemas.microsoft.com/office/powerpoint/2010/main" val="248008007"/>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SEMI CONDUCTORS </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74320" y="2336800"/>
            <a:ext cx="10698479" cy="4194629"/>
          </a:xfrm>
        </p:spPr>
      </p:pic>
    </p:spTree>
    <p:extLst>
      <p:ext uri="{BB962C8B-B14F-4D97-AF65-F5344CB8AC3E}">
        <p14:creationId xmlns:p14="http://schemas.microsoft.com/office/powerpoint/2010/main" val="1263812579"/>
      </p:ext>
    </p:extLst>
  </p:cSld>
  <p:clrMapOvr>
    <a:masterClrMapping/>
  </p:clrMapOvr>
  <p:transition spd="slow">
    <p:wipe/>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8382" y="604912"/>
            <a:ext cx="10515600" cy="1434904"/>
          </a:xfrm>
        </p:spPr>
        <p:txBody>
          <a:bodyPr>
            <a:normAutofit/>
          </a:bodyPr>
          <a:lstStyle/>
          <a:p>
            <a:r>
              <a:rPr lang="en-US" sz="6600" dirty="0"/>
              <a:t>Applied physics</a:t>
            </a:r>
          </a:p>
        </p:txBody>
      </p:sp>
      <p:sp>
        <p:nvSpPr>
          <p:cNvPr id="3" name="Content Placeholder 2"/>
          <p:cNvSpPr>
            <a:spLocks noGrp="1"/>
          </p:cNvSpPr>
          <p:nvPr>
            <p:ph idx="1"/>
          </p:nvPr>
        </p:nvSpPr>
        <p:spPr>
          <a:xfrm>
            <a:off x="668382" y="2180493"/>
            <a:ext cx="10515600" cy="4677508"/>
          </a:xfrm>
        </p:spPr>
        <p:txBody>
          <a:bodyPr>
            <a:normAutofit/>
          </a:bodyPr>
          <a:lstStyle/>
          <a:p>
            <a:r>
              <a:rPr lang="en-US" sz="4000" b="1" u="sng" dirty="0">
                <a:solidFill>
                  <a:schemeClr val="tx2">
                    <a:lumMod val="10000"/>
                  </a:schemeClr>
                </a:solidFill>
              </a:rPr>
              <a:t>TOPIC OF DISCUSSION                                 </a:t>
            </a:r>
          </a:p>
          <a:p>
            <a:pPr marL="0" indent="0">
              <a:buNone/>
            </a:pPr>
            <a:r>
              <a:rPr lang="en-US" sz="4000" u="sng" dirty="0">
                <a:solidFill>
                  <a:schemeClr val="tx2">
                    <a:lumMod val="10000"/>
                  </a:schemeClr>
                </a:solidFill>
              </a:rPr>
              <a:t>   </a:t>
            </a:r>
          </a:p>
          <a:p>
            <a:r>
              <a:rPr lang="en-US" sz="4000" dirty="0">
                <a:solidFill>
                  <a:schemeClr val="tx2">
                    <a:lumMod val="10000"/>
                  </a:schemeClr>
                </a:solidFill>
              </a:rPr>
              <a:t>      </a:t>
            </a:r>
            <a:r>
              <a:rPr lang="en-US" sz="4000" b="1" dirty="0">
                <a:solidFill>
                  <a:schemeClr val="tx2">
                    <a:lumMod val="10000"/>
                  </a:schemeClr>
                </a:solidFill>
              </a:rPr>
              <a:t>INTRODUCTIUN TO ELECTRONICS </a:t>
            </a:r>
          </a:p>
          <a:p>
            <a:r>
              <a:rPr lang="en-US" sz="4000" b="1" dirty="0">
                <a:solidFill>
                  <a:schemeClr val="tx2">
                    <a:lumMod val="10000"/>
                  </a:schemeClr>
                </a:solidFill>
              </a:rPr>
              <a:t>      ENERGY BAND THEORY   </a:t>
            </a:r>
          </a:p>
          <a:p>
            <a:pPr marL="0" indent="0">
              <a:buNone/>
            </a:pPr>
            <a:endParaRPr lang="en-US" sz="4000" u="sng" dirty="0">
              <a:solidFill>
                <a:schemeClr val="bg2">
                  <a:lumMod val="50000"/>
                </a:schemeClr>
              </a:solidFill>
            </a:endParaRPr>
          </a:p>
        </p:txBody>
      </p:sp>
    </p:spTree>
    <p:extLst>
      <p:ext uri="{BB962C8B-B14F-4D97-AF65-F5344CB8AC3E}">
        <p14:creationId xmlns:p14="http://schemas.microsoft.com/office/powerpoint/2010/main" val="2044634673"/>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321" y="753228"/>
            <a:ext cx="11636370" cy="1080938"/>
          </a:xfrm>
        </p:spPr>
        <p:txBody>
          <a:bodyPr>
            <a:normAutofit/>
          </a:bodyPr>
          <a:lstStyle/>
          <a:p>
            <a:r>
              <a:rPr lang="en-US" sz="5400" u="sng" dirty="0">
                <a:latin typeface="Arial Black" panose="020B0A04020102020204" pitchFamily="34" charset="0"/>
              </a:rPr>
              <a:t>VISUALIZATION OF EBT</a:t>
            </a:r>
          </a:p>
        </p:txBody>
      </p:sp>
      <p:pic>
        <p:nvPicPr>
          <p:cNvPr id="4" name="Band theory of solid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0" y="2008909"/>
            <a:ext cx="11984182" cy="4364181"/>
          </a:xfrm>
        </p:spPr>
      </p:pic>
    </p:spTree>
    <p:extLst>
      <p:ext uri="{BB962C8B-B14F-4D97-AF65-F5344CB8AC3E}">
        <p14:creationId xmlns:p14="http://schemas.microsoft.com/office/powerpoint/2010/main" val="270043292"/>
      </p:ext>
    </p:extLst>
  </p:cSld>
  <p:clrMapOvr>
    <a:masterClrMapping/>
  </p:clrMapOvr>
  <p:transition spd="slow">
    <p:wipe/>
  </p:transition>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u="sng" dirty="0">
                <a:latin typeface="Arial Black" panose="020B0A04020102020204" pitchFamily="34" charset="0"/>
              </a:rPr>
              <a:t>EFFECT OF TEMP ON SEMI CONDUCTORS</a:t>
            </a:r>
          </a:p>
        </p:txBody>
      </p:sp>
      <p:sp>
        <p:nvSpPr>
          <p:cNvPr id="3" name="Content Placeholder 2"/>
          <p:cNvSpPr>
            <a:spLocks noGrp="1"/>
          </p:cNvSpPr>
          <p:nvPr>
            <p:ph idx="1"/>
          </p:nvPr>
        </p:nvSpPr>
        <p:spPr/>
        <p:txBody>
          <a:bodyPr>
            <a:normAutofit lnSpcReduction="10000"/>
          </a:bodyPr>
          <a:lstStyle/>
          <a:p>
            <a:pPr algn="ctr">
              <a:buFont typeface="Wingdings" panose="05000000000000000000" pitchFamily="2" charset="2"/>
              <a:buChar char="Ø"/>
            </a:pPr>
            <a:endParaRPr lang="en-US" i="1" dirty="0">
              <a:latin typeface="Arial Black" pitchFamily="34" charset="0"/>
            </a:endParaRPr>
          </a:p>
          <a:p>
            <a:pPr>
              <a:buFont typeface="Wingdings" panose="05000000000000000000" pitchFamily="2" charset="2"/>
              <a:buChar char="Ø"/>
            </a:pPr>
            <a:r>
              <a:rPr lang="en-US" b="1" dirty="0">
                <a:latin typeface="Arial Black" panose="020B0A04020102020204" pitchFamily="34" charset="0"/>
              </a:rPr>
              <a:t>At</a:t>
            </a:r>
            <a:r>
              <a:rPr lang="en-US" b="1" dirty="0">
                <a:solidFill>
                  <a:schemeClr val="bg2">
                    <a:lumMod val="50000"/>
                  </a:schemeClr>
                </a:solidFill>
                <a:latin typeface="Arial Black" panose="020B0A04020102020204" pitchFamily="34" charset="0"/>
              </a:rPr>
              <a:t> 0K</a:t>
            </a:r>
            <a:r>
              <a:rPr lang="en-US" b="1" dirty="0">
                <a:latin typeface="Arial Black" panose="020B0A04020102020204" pitchFamily="34" charset="0"/>
              </a:rPr>
              <a:t>, there are no electrons in the conduction band and their valence bands are completely filled. This means that at 0K, a piece of </a:t>
            </a:r>
            <a:r>
              <a:rPr lang="en-US" b="1" i="1" dirty="0">
                <a:latin typeface="Arial Black" panose="020B0A04020102020204" pitchFamily="34" charset="0"/>
              </a:rPr>
              <a:t>Germanium </a:t>
            </a:r>
            <a:r>
              <a:rPr lang="en-US" b="1" dirty="0">
                <a:latin typeface="Arial Black" panose="020B0A04020102020204" pitchFamily="34" charset="0"/>
              </a:rPr>
              <a:t>or</a:t>
            </a:r>
            <a:r>
              <a:rPr lang="en-US" b="1" i="1" dirty="0">
                <a:latin typeface="Arial Black" panose="020B0A04020102020204" pitchFamily="34" charset="0"/>
              </a:rPr>
              <a:t> Silicon  </a:t>
            </a:r>
            <a:r>
              <a:rPr lang="en-US" b="1" dirty="0">
                <a:latin typeface="Arial Black" panose="020B0A04020102020204" pitchFamily="34" charset="0"/>
              </a:rPr>
              <a:t>is  </a:t>
            </a:r>
            <a:r>
              <a:rPr lang="en-US" b="1" dirty="0">
                <a:solidFill>
                  <a:schemeClr val="bg2">
                    <a:lumMod val="50000"/>
                  </a:schemeClr>
                </a:solidFill>
                <a:latin typeface="Arial Black" panose="020B0A04020102020204" pitchFamily="34" charset="0"/>
              </a:rPr>
              <a:t>a perfect insulator</a:t>
            </a:r>
            <a:r>
              <a:rPr lang="en-US" b="1" dirty="0">
                <a:latin typeface="Arial Black" panose="020B0A04020102020204" pitchFamily="34" charset="0"/>
              </a:rPr>
              <a:t>.</a:t>
            </a:r>
          </a:p>
          <a:p>
            <a:pPr>
              <a:buFont typeface="Wingdings" panose="05000000000000000000" pitchFamily="2" charset="2"/>
              <a:buChar char="Ø"/>
            </a:pPr>
            <a:r>
              <a:rPr lang="en-US" b="1" dirty="0">
                <a:latin typeface="Arial Black" panose="020B0A04020102020204" pitchFamily="34" charset="0"/>
              </a:rPr>
              <a:t>  However with the increase in temperature electrons jump from valance band into conductive band after crossing the narrow forbidden gap by leaving vacancies in the valance band. Thus conduction increases gradually with increase in temperature.</a:t>
            </a:r>
            <a:endParaRPr lang="en-US" b="1" i="1" dirty="0">
              <a:latin typeface="Arial Black" panose="020B0A04020102020204" pitchFamily="34" charset="0"/>
            </a:endParaRPr>
          </a:p>
        </p:txBody>
      </p:sp>
    </p:spTree>
    <p:extLst>
      <p:ext uri="{BB962C8B-B14F-4D97-AF65-F5344CB8AC3E}">
        <p14:creationId xmlns:p14="http://schemas.microsoft.com/office/powerpoint/2010/main" val="430272522"/>
      </p:ext>
    </p:extLst>
  </p:cSld>
  <p:clrMapOvr>
    <a:masterClrMapping/>
  </p:clrMapOvr>
  <p:transition spd="slow">
    <p:wipe/>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latin typeface="Arial Black" panose="020B0A04020102020204" pitchFamily="34" charset="0"/>
              </a:rPr>
              <a:t>LIMITATIONS IN ENERGY BAND THEORY</a:t>
            </a:r>
          </a:p>
        </p:txBody>
      </p:sp>
      <p:sp>
        <p:nvSpPr>
          <p:cNvPr id="3" name="Content Placeholder 2"/>
          <p:cNvSpPr>
            <a:spLocks noGrp="1"/>
          </p:cNvSpPr>
          <p:nvPr>
            <p:ph idx="1"/>
          </p:nvPr>
        </p:nvSpPr>
        <p:spPr>
          <a:xfrm>
            <a:off x="457200" y="2467500"/>
            <a:ext cx="11377749" cy="3933299"/>
          </a:xfrm>
        </p:spPr>
        <p:txBody>
          <a:bodyPr>
            <a:noAutofit/>
          </a:bodyPr>
          <a:lstStyle/>
          <a:p>
            <a:pPr>
              <a:buFont typeface="Wingdings" panose="05000000000000000000" pitchFamily="2" charset="2"/>
              <a:buChar char="Ø"/>
            </a:pPr>
            <a:r>
              <a:rPr lang="en-US" sz="2000" dirty="0">
                <a:latin typeface="Arial Black" panose="020B0A04020102020204" pitchFamily="34" charset="0"/>
              </a:rPr>
              <a:t>The drawbacks of EBT are given below</a:t>
            </a:r>
          </a:p>
          <a:p>
            <a:pPr marL="0" indent="0">
              <a:buNone/>
            </a:pPr>
            <a:endParaRPr lang="en-US" sz="2000" dirty="0">
              <a:latin typeface="Arial Black" panose="020B0A04020102020204" pitchFamily="34" charset="0"/>
            </a:endParaRPr>
          </a:p>
          <a:p>
            <a:pPr>
              <a:buFont typeface="Wingdings" panose="05000000000000000000" pitchFamily="2" charset="2"/>
              <a:buChar char="Ø"/>
            </a:pPr>
            <a:r>
              <a:rPr lang="en-US" sz="2000" dirty="0">
                <a:latin typeface="Arial Black" panose="020B0A04020102020204" pitchFamily="34" charset="0"/>
              </a:rPr>
              <a:t>It is only applicable for to crystalline solids where the periodic lattice is well defined .It does not work well for</a:t>
            </a:r>
            <a:r>
              <a:rPr lang="en-US" sz="2000" b="1" dirty="0">
                <a:solidFill>
                  <a:schemeClr val="bg2">
                    <a:lumMod val="50000"/>
                  </a:schemeClr>
                </a:solidFill>
                <a:latin typeface="Arial Black" panose="020B0A04020102020204" pitchFamily="34" charset="0"/>
              </a:rPr>
              <a:t> amorphous or disordered shaped molecules.</a:t>
            </a:r>
          </a:p>
          <a:p>
            <a:pPr>
              <a:buFont typeface="Wingdings" panose="05000000000000000000" pitchFamily="2" charset="2"/>
              <a:buChar char="Ø"/>
            </a:pPr>
            <a:r>
              <a:rPr lang="en-US" sz="2000" dirty="0">
                <a:latin typeface="Arial Black" panose="020B0A04020102020204" pitchFamily="34" charset="0"/>
              </a:rPr>
              <a:t>EBT assumes a perfect crystal lattice ignoring the presence of any</a:t>
            </a:r>
            <a:r>
              <a:rPr lang="en-US" sz="2000" b="1" dirty="0">
                <a:solidFill>
                  <a:schemeClr val="bg2">
                    <a:lumMod val="50000"/>
                  </a:schemeClr>
                </a:solidFill>
                <a:latin typeface="Arial Black" panose="020B0A04020102020204" pitchFamily="34" charset="0"/>
              </a:rPr>
              <a:t> impurities </a:t>
            </a:r>
            <a:r>
              <a:rPr lang="en-US" sz="2000" dirty="0">
                <a:latin typeface="Arial Black" panose="020B0A04020102020204" pitchFamily="34" charset="0"/>
              </a:rPr>
              <a:t>in it.</a:t>
            </a:r>
          </a:p>
          <a:p>
            <a:pPr>
              <a:buFont typeface="Wingdings" panose="05000000000000000000" pitchFamily="2" charset="2"/>
              <a:buChar char="Ø"/>
            </a:pPr>
            <a:r>
              <a:rPr lang="en-US" sz="2000" dirty="0">
                <a:latin typeface="Arial Black" panose="020B0A04020102020204" pitchFamily="34" charset="0"/>
              </a:rPr>
              <a:t>EBT is often a static model and does not address dynamic electron behaviors such as response to external forces or fields.</a:t>
            </a:r>
          </a:p>
          <a:p>
            <a:pPr>
              <a:buFont typeface="Wingdings" panose="05000000000000000000" pitchFamily="2" charset="2"/>
              <a:buChar char="Ø"/>
            </a:pPr>
            <a:r>
              <a:rPr lang="en-US" sz="2000" dirty="0">
                <a:latin typeface="Arial Black" panose="020B0A04020102020204" pitchFamily="34" charset="0"/>
              </a:rPr>
              <a:t>EBT become less accurate at </a:t>
            </a:r>
            <a:r>
              <a:rPr lang="en-US" sz="2000" b="1" dirty="0" err="1">
                <a:solidFill>
                  <a:schemeClr val="bg2">
                    <a:lumMod val="50000"/>
                  </a:schemeClr>
                </a:solidFill>
                <a:latin typeface="Arial Black" panose="020B0A04020102020204" pitchFamily="34" charset="0"/>
              </a:rPr>
              <a:t>nano</a:t>
            </a:r>
            <a:r>
              <a:rPr lang="en-US" sz="2000" b="1" dirty="0">
                <a:solidFill>
                  <a:schemeClr val="bg2">
                    <a:lumMod val="50000"/>
                  </a:schemeClr>
                </a:solidFill>
                <a:latin typeface="Arial Black" panose="020B0A04020102020204" pitchFamily="34" charset="0"/>
              </a:rPr>
              <a:t> scale </a:t>
            </a:r>
            <a:r>
              <a:rPr lang="en-US" sz="2000" dirty="0">
                <a:latin typeface="Arial Black" panose="020B0A04020102020204" pitchFamily="34" charset="0"/>
              </a:rPr>
              <a:t>where quantum effects play a significant</a:t>
            </a:r>
          </a:p>
        </p:txBody>
      </p:sp>
    </p:spTree>
    <p:extLst>
      <p:ext uri="{BB962C8B-B14F-4D97-AF65-F5344CB8AC3E}">
        <p14:creationId xmlns:p14="http://schemas.microsoft.com/office/powerpoint/2010/main" val="1715505207"/>
      </p:ext>
    </p:extLst>
  </p:cSld>
  <p:clrMapOvr>
    <a:masterClrMapping/>
  </p:clrMapOvr>
  <p:transition spd="slow">
    <p:wipe/>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8845322"/>
      </p:ext>
    </p:extLst>
  </p:cSld>
  <p:clrMapOvr>
    <a:masterClrMapping/>
  </p:clrMapOvr>
  <p:transition spd="slow">
    <p:wipe/>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3616800"/>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                    ELECTRONICS</a:t>
            </a:r>
          </a:p>
        </p:txBody>
      </p:sp>
      <p:sp>
        <p:nvSpPr>
          <p:cNvPr id="3" name="Content Placeholder 2"/>
          <p:cNvSpPr>
            <a:spLocks noGrp="1"/>
          </p:cNvSpPr>
          <p:nvPr>
            <p:ph idx="1"/>
          </p:nvPr>
        </p:nvSpPr>
        <p:spPr/>
        <p:txBody>
          <a:bodyPr>
            <a:normAutofit lnSpcReduction="10000"/>
          </a:bodyPr>
          <a:lstStyle/>
          <a:p>
            <a:pPr>
              <a:buFont typeface="Wingdings" panose="05000000000000000000" pitchFamily="2" charset="2"/>
              <a:buChar char="Ø"/>
            </a:pPr>
            <a:r>
              <a:rPr lang="en-US" b="1" dirty="0">
                <a:solidFill>
                  <a:schemeClr val="tx2">
                    <a:lumMod val="10000"/>
                  </a:schemeClr>
                </a:solidFill>
                <a:latin typeface="Arial Black" panose="020B0A04020102020204" pitchFamily="34" charset="0"/>
              </a:rPr>
              <a:t>Electronics is a branch of </a:t>
            </a:r>
            <a:r>
              <a:rPr lang="en-US" b="1" dirty="0">
                <a:solidFill>
                  <a:srgbClr val="FFFF00"/>
                </a:solidFill>
                <a:latin typeface="Arial Black" panose="020B0A04020102020204" pitchFamily="34" charset="0"/>
              </a:rPr>
              <a:t>physics </a:t>
            </a:r>
            <a:r>
              <a:rPr lang="en-US" b="1" dirty="0">
                <a:solidFill>
                  <a:schemeClr val="tx2">
                    <a:lumMod val="10000"/>
                  </a:schemeClr>
                </a:solidFill>
                <a:latin typeface="Arial Black" panose="020B0A04020102020204" pitchFamily="34" charset="0"/>
              </a:rPr>
              <a:t>and </a:t>
            </a:r>
            <a:r>
              <a:rPr lang="en-US" b="1" dirty="0">
                <a:solidFill>
                  <a:srgbClr val="FFFF00"/>
                </a:solidFill>
                <a:latin typeface="Arial Black" panose="020B0A04020102020204" pitchFamily="34" charset="0"/>
              </a:rPr>
              <a:t>technology </a:t>
            </a:r>
            <a:r>
              <a:rPr lang="en-US" b="1" dirty="0">
                <a:solidFill>
                  <a:schemeClr val="tx2">
                    <a:lumMod val="10000"/>
                  </a:schemeClr>
                </a:solidFill>
                <a:latin typeface="Arial Black" panose="020B0A04020102020204" pitchFamily="34" charset="0"/>
              </a:rPr>
              <a:t>that is concerned with the design of circuits using transistors and microchips, and with the </a:t>
            </a:r>
            <a:r>
              <a:rPr lang="en-US" b="1" dirty="0" err="1">
                <a:solidFill>
                  <a:schemeClr val="tx2">
                    <a:lumMod val="10000"/>
                  </a:schemeClr>
                </a:solidFill>
                <a:latin typeface="Arial Black" panose="020B0A04020102020204" pitchFamily="34" charset="0"/>
              </a:rPr>
              <a:t>behaviour</a:t>
            </a:r>
            <a:r>
              <a:rPr lang="en-US" b="1" dirty="0">
                <a:solidFill>
                  <a:schemeClr val="tx2">
                    <a:lumMod val="10000"/>
                  </a:schemeClr>
                </a:solidFill>
                <a:latin typeface="Arial Black" panose="020B0A04020102020204" pitchFamily="34" charset="0"/>
              </a:rPr>
              <a:t> and </a:t>
            </a:r>
            <a:r>
              <a:rPr lang="en-US" b="1" u="sng" dirty="0">
                <a:solidFill>
                  <a:srgbClr val="FFFF00"/>
                </a:solidFill>
                <a:latin typeface="Arial Black" panose="020B0A04020102020204" pitchFamily="34" charset="0"/>
              </a:rPr>
              <a:t>movement of electrons in a semiconductor, </a:t>
            </a:r>
            <a:r>
              <a:rPr lang="en-US" b="1" dirty="0">
                <a:solidFill>
                  <a:schemeClr val="tx2">
                    <a:lumMod val="10000"/>
                  </a:schemeClr>
                </a:solidFill>
                <a:latin typeface="Arial Black" panose="020B0A04020102020204" pitchFamily="34" charset="0"/>
              </a:rPr>
              <a:t>conductor, vacuum, or gas</a:t>
            </a:r>
            <a:r>
              <a:rPr lang="en-US" b="1" baseline="30000" dirty="0">
                <a:solidFill>
                  <a:schemeClr val="tx2">
                    <a:lumMod val="10000"/>
                  </a:schemeClr>
                </a:solidFill>
                <a:latin typeface="Arial Black" panose="020B0A04020102020204" pitchFamily="34" charset="0"/>
              </a:rPr>
              <a:t>1</a:t>
            </a:r>
            <a:r>
              <a:rPr lang="en-US" b="1" dirty="0">
                <a:solidFill>
                  <a:schemeClr val="tx2">
                    <a:lumMod val="10000"/>
                  </a:schemeClr>
                </a:solidFill>
                <a:latin typeface="Arial Black" panose="020B0A04020102020204" pitchFamily="34" charset="0"/>
              </a:rPr>
              <a:t> </a:t>
            </a:r>
          </a:p>
          <a:p>
            <a:endParaRPr lang="en-US" dirty="0"/>
          </a:p>
          <a:p>
            <a:pPr>
              <a:buFont typeface="Wingdings" panose="05000000000000000000" pitchFamily="2" charset="2"/>
              <a:buChar char="Ø"/>
            </a:pPr>
            <a:r>
              <a:rPr lang="en-US" dirty="0">
                <a:solidFill>
                  <a:schemeClr val="bg1"/>
                </a:solidFill>
                <a:latin typeface="Arial Black" panose="020B0A04020102020204" pitchFamily="34" charset="0"/>
              </a:rPr>
              <a:t> It also refers to circuits or devices using transistors, microchips, and other components</a:t>
            </a:r>
            <a:r>
              <a:rPr lang="en-US" baseline="30000" dirty="0">
                <a:solidFill>
                  <a:schemeClr val="bg1"/>
                </a:solidFill>
                <a:latin typeface="Arial Black" panose="020B0A04020102020204" pitchFamily="34" charset="0"/>
              </a:rPr>
              <a:t>1</a:t>
            </a:r>
            <a:endParaRPr lang="en-US" dirty="0">
              <a:solidFill>
                <a:schemeClr val="bg1"/>
              </a:solidFill>
              <a:latin typeface="Arial Black" panose="020B0A04020102020204" pitchFamily="34" charset="0"/>
            </a:endParaRPr>
          </a:p>
          <a:p>
            <a:br>
              <a:rPr lang="en-US" dirty="0"/>
            </a:br>
            <a:endParaRPr lang="en-US" dirty="0"/>
          </a:p>
        </p:txBody>
      </p:sp>
    </p:spTree>
    <p:extLst>
      <p:ext uri="{BB962C8B-B14F-4D97-AF65-F5344CB8AC3E}">
        <p14:creationId xmlns:p14="http://schemas.microsoft.com/office/powerpoint/2010/main" val="2887002673"/>
      </p:ext>
    </p:extLst>
  </p:cSld>
  <p:clrMapOvr>
    <a:masterClrMapping/>
  </p:clrMapOvr>
  <p:transition spd="slow">
    <p:wip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APPLICATIONS OF ELEECTRONICS</a:t>
            </a:r>
          </a:p>
        </p:txBody>
      </p:sp>
      <p:sp>
        <p:nvSpPr>
          <p:cNvPr id="3" name="Content Placeholder 2"/>
          <p:cNvSpPr>
            <a:spLocks noGrp="1"/>
          </p:cNvSpPr>
          <p:nvPr>
            <p:ph idx="1"/>
          </p:nvPr>
        </p:nvSpPr>
        <p:spPr>
          <a:xfrm>
            <a:off x="196948" y="1834166"/>
            <a:ext cx="11887200" cy="5023833"/>
          </a:xfrm>
        </p:spPr>
        <p:txBody>
          <a:bodyPr>
            <a:normAutofit/>
          </a:bodyPr>
          <a:lstStyle/>
          <a:p>
            <a:endParaRPr lang="en-US" b="1" dirty="0">
              <a:solidFill>
                <a:schemeClr val="accent1"/>
              </a:solidFill>
            </a:endParaRPr>
          </a:p>
          <a:p>
            <a:pPr marL="0" indent="0">
              <a:buNone/>
            </a:pPr>
            <a:r>
              <a:rPr lang="en-US" b="1" dirty="0">
                <a:solidFill>
                  <a:schemeClr val="bg1">
                    <a:lumMod val="95000"/>
                    <a:lumOff val="5000"/>
                  </a:schemeClr>
                </a:solidFill>
              </a:rPr>
              <a:t>  </a:t>
            </a:r>
            <a:r>
              <a:rPr lang="en-US" b="1" dirty="0">
                <a:solidFill>
                  <a:srgbClr val="FFFF00"/>
                </a:solidFill>
              </a:rPr>
              <a:t>Electronics has a wide range of applications in various fields, including:</a:t>
            </a:r>
          </a:p>
          <a:p>
            <a:pPr>
              <a:buFont typeface="Wingdings" panose="05000000000000000000" pitchFamily="2" charset="2"/>
              <a:buChar char="Ø"/>
            </a:pPr>
            <a:r>
              <a:rPr lang="en-US" b="1" u="sng" dirty="0">
                <a:solidFill>
                  <a:schemeClr val="bg1"/>
                </a:solidFill>
                <a:latin typeface="Arial Black" panose="020B0A04020102020204" pitchFamily="34" charset="0"/>
              </a:rPr>
              <a:t>CONSUMER ELECTRONICS                                                                            </a:t>
            </a:r>
          </a:p>
          <a:p>
            <a:pPr>
              <a:buFont typeface="Wingdings" panose="05000000000000000000" pitchFamily="2" charset="2"/>
              <a:buChar char="Ø"/>
            </a:pPr>
            <a:r>
              <a:rPr lang="en-US" b="1" u="sng" dirty="0">
                <a:solidFill>
                  <a:schemeClr val="bg1"/>
                </a:solidFill>
                <a:latin typeface="Arial Black" panose="020B0A04020102020204" pitchFamily="34" charset="0"/>
              </a:rPr>
              <a:t>DEFENSEAND AEROSPACE</a:t>
            </a:r>
          </a:p>
          <a:p>
            <a:pPr>
              <a:buFont typeface="Wingdings" panose="05000000000000000000" pitchFamily="2" charset="2"/>
              <a:buChar char="Ø"/>
            </a:pPr>
            <a:r>
              <a:rPr lang="en-US" b="1" dirty="0">
                <a:solidFill>
                  <a:schemeClr val="bg1"/>
                </a:solidFill>
                <a:latin typeface="Arial Black" panose="020B0A04020102020204" pitchFamily="34" charset="0"/>
              </a:rPr>
              <a:t> </a:t>
            </a:r>
            <a:r>
              <a:rPr lang="en-US" b="1" u="sng" dirty="0">
                <a:solidFill>
                  <a:schemeClr val="bg1"/>
                </a:solidFill>
                <a:latin typeface="Arial Black" panose="020B0A04020102020204" pitchFamily="34" charset="0"/>
              </a:rPr>
              <a:t>INDUSTRIAL ELECTRONICS</a:t>
            </a:r>
            <a:endParaRPr lang="en-US" b="1" dirty="0">
              <a:solidFill>
                <a:schemeClr val="accent1"/>
              </a:solidFill>
              <a:latin typeface="Arial Black" panose="020B0A04020102020204" pitchFamily="34" charset="0"/>
            </a:endParaRPr>
          </a:p>
          <a:p>
            <a:pPr>
              <a:buFont typeface="Wingdings" panose="05000000000000000000" pitchFamily="2" charset="2"/>
              <a:buChar char="Ø"/>
            </a:pPr>
            <a:r>
              <a:rPr lang="en-US" b="1" u="sng" dirty="0">
                <a:solidFill>
                  <a:schemeClr val="bg1"/>
                </a:solidFill>
                <a:latin typeface="Arial Black" panose="020B0A04020102020204" pitchFamily="34" charset="0"/>
              </a:rPr>
              <a:t>INDUSTRIAL APPLICATIONS</a:t>
            </a:r>
          </a:p>
          <a:p>
            <a:pPr>
              <a:buFont typeface="Wingdings" panose="05000000000000000000" pitchFamily="2" charset="2"/>
              <a:buChar char="Ø"/>
            </a:pPr>
            <a:r>
              <a:rPr lang="en-US" b="1" u="sng" dirty="0">
                <a:solidFill>
                  <a:schemeClr val="bg1"/>
                </a:solidFill>
                <a:latin typeface="Arial Black" panose="020B0A04020102020204" pitchFamily="34" charset="0"/>
              </a:rPr>
              <a:t>COMMUNICATION AND ENTERTAINMENT</a:t>
            </a:r>
          </a:p>
          <a:p>
            <a:pPr>
              <a:buFont typeface="Wingdings" panose="05000000000000000000" pitchFamily="2" charset="2"/>
              <a:buChar char="Ø"/>
            </a:pPr>
            <a:r>
              <a:rPr lang="en-US" b="1" u="sng" dirty="0">
                <a:solidFill>
                  <a:schemeClr val="bg1"/>
                </a:solidFill>
                <a:latin typeface="Arial Black" panose="020B0A04020102020204" pitchFamily="34" charset="0"/>
              </a:rPr>
              <a:t>AUTOMOBILE INDUSTRY</a:t>
            </a:r>
          </a:p>
          <a:p>
            <a:pPr>
              <a:buFont typeface="Wingdings" panose="05000000000000000000" pitchFamily="2" charset="2"/>
              <a:buChar char="Ø"/>
            </a:pPr>
            <a:r>
              <a:rPr lang="en-US" b="1" u="sng" dirty="0">
                <a:solidFill>
                  <a:schemeClr val="bg1"/>
                </a:solidFill>
                <a:latin typeface="Arial Black" panose="020B0A04020102020204" pitchFamily="34" charset="0"/>
              </a:rPr>
              <a:t>TRANSPORT </a:t>
            </a:r>
          </a:p>
          <a:p>
            <a:pPr>
              <a:buFont typeface="Wingdings" panose="05000000000000000000" pitchFamily="2" charset="2"/>
              <a:buChar char="Ø"/>
            </a:pPr>
            <a:endParaRPr lang="en-US" b="1" u="sng" dirty="0">
              <a:solidFill>
                <a:schemeClr val="bg1"/>
              </a:solidFill>
              <a:latin typeface="Arial Black" panose="020B0A04020102020204" pitchFamily="34" charset="0"/>
            </a:endParaRPr>
          </a:p>
        </p:txBody>
      </p:sp>
    </p:spTree>
    <p:extLst>
      <p:ext uri="{BB962C8B-B14F-4D97-AF65-F5344CB8AC3E}">
        <p14:creationId xmlns:p14="http://schemas.microsoft.com/office/powerpoint/2010/main" val="1925584851"/>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BASIC COMPONENTS OF ELECTRONICS</a:t>
            </a:r>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2037806"/>
            <a:ext cx="12192000" cy="4944885"/>
          </a:xfrm>
        </p:spPr>
      </p:pic>
    </p:spTree>
    <p:extLst>
      <p:ext uri="{BB962C8B-B14F-4D97-AF65-F5344CB8AC3E}">
        <p14:creationId xmlns:p14="http://schemas.microsoft.com/office/powerpoint/2010/main" val="3268858203"/>
      </p:ext>
    </p:extLst>
  </p:cSld>
  <p:clrMapOvr>
    <a:masterClrMapping/>
  </p:clrMapOvr>
  <p:transition spd="slow">
    <p:wip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TYPES OF ELECTRONIC COPMPONENTS</a:t>
            </a:r>
          </a:p>
        </p:txBody>
      </p:sp>
      <p:sp>
        <p:nvSpPr>
          <p:cNvPr id="3" name="Content Placeholder 2"/>
          <p:cNvSpPr>
            <a:spLocks noGrp="1"/>
          </p:cNvSpPr>
          <p:nvPr>
            <p:ph idx="1"/>
          </p:nvPr>
        </p:nvSpPr>
        <p:spPr/>
        <p:txBody>
          <a:bodyPr/>
          <a:lstStyle/>
          <a:p>
            <a:r>
              <a:rPr lang="en-US" dirty="0">
                <a:solidFill>
                  <a:schemeClr val="bg1"/>
                </a:solidFill>
                <a:latin typeface="Arial Black" panose="020B0A04020102020204" pitchFamily="34" charset="0"/>
              </a:rPr>
              <a:t>There are 2 different types of electronics components</a:t>
            </a:r>
          </a:p>
          <a:p>
            <a:endParaRPr lang="en-US" dirty="0">
              <a:solidFill>
                <a:schemeClr val="bg1"/>
              </a:solidFill>
              <a:latin typeface="Arial Black" panose="020B0A04020102020204" pitchFamily="34" charset="0"/>
            </a:endParaRPr>
          </a:p>
          <a:p>
            <a:pPr>
              <a:buFont typeface="Wingdings" panose="05000000000000000000" pitchFamily="2" charset="2"/>
              <a:buChar char="Ø"/>
            </a:pPr>
            <a:r>
              <a:rPr lang="en-US" dirty="0">
                <a:solidFill>
                  <a:schemeClr val="bg1"/>
                </a:solidFill>
                <a:latin typeface="Arial Black" panose="020B0A04020102020204" pitchFamily="34" charset="0"/>
              </a:rPr>
              <a:t>               </a:t>
            </a:r>
            <a:r>
              <a:rPr lang="en-US" u="sng" dirty="0">
                <a:solidFill>
                  <a:schemeClr val="bg1"/>
                </a:solidFill>
                <a:latin typeface="Arial Black" panose="020B0A04020102020204" pitchFamily="34" charset="0"/>
              </a:rPr>
              <a:t>Active electronic  components</a:t>
            </a:r>
          </a:p>
          <a:p>
            <a:pPr marL="0" indent="0">
              <a:buNone/>
            </a:pPr>
            <a:r>
              <a:rPr lang="en-US" dirty="0">
                <a:solidFill>
                  <a:schemeClr val="bg1"/>
                </a:solidFill>
                <a:latin typeface="Arial Black" panose="020B0A04020102020204" pitchFamily="34" charset="0"/>
              </a:rPr>
              <a:t>   </a:t>
            </a:r>
            <a:r>
              <a:rPr lang="en-US" sz="1800" dirty="0">
                <a:latin typeface="Arial Black" panose="020B0A04020102020204" pitchFamily="34" charset="0"/>
              </a:rPr>
              <a:t>that control the flow of current  </a:t>
            </a:r>
            <a:r>
              <a:rPr lang="en-US" sz="1800" dirty="0" err="1">
                <a:latin typeface="Arial Black" panose="020B0A04020102020204" pitchFamily="34" charset="0"/>
              </a:rPr>
              <a:t>i.e</a:t>
            </a:r>
            <a:r>
              <a:rPr lang="en-US" sz="1800" dirty="0">
                <a:latin typeface="Arial Black" panose="020B0A04020102020204" pitchFamily="34" charset="0"/>
              </a:rPr>
              <a:t> diodes and </a:t>
            </a:r>
            <a:r>
              <a:rPr lang="en-US" sz="1800" dirty="0" err="1">
                <a:latin typeface="Arial Black" panose="020B0A04020102020204" pitchFamily="34" charset="0"/>
              </a:rPr>
              <a:t>ic^s</a:t>
            </a:r>
            <a:endParaRPr lang="en-US" sz="1800" dirty="0">
              <a:latin typeface="Arial Black" panose="020B0A04020102020204" pitchFamily="34" charset="0"/>
            </a:endParaRPr>
          </a:p>
          <a:p>
            <a:pPr marL="0" indent="0">
              <a:buNone/>
            </a:pPr>
            <a:r>
              <a:rPr lang="en-US" dirty="0">
                <a:solidFill>
                  <a:schemeClr val="bg1"/>
                </a:solidFill>
                <a:latin typeface="Arial Black" panose="020B0A04020102020204" pitchFamily="34" charset="0"/>
              </a:rPr>
              <a:t>            </a:t>
            </a:r>
          </a:p>
          <a:p>
            <a:pPr>
              <a:buFont typeface="Wingdings" panose="05000000000000000000" pitchFamily="2" charset="2"/>
              <a:buChar char="Ø"/>
            </a:pPr>
            <a:r>
              <a:rPr lang="en-US" b="1" u="sng" dirty="0">
                <a:solidFill>
                  <a:schemeClr val="bg1"/>
                </a:solidFill>
                <a:latin typeface="Arial Black" panose="020B0A04020102020204" pitchFamily="34" charset="0"/>
              </a:rPr>
              <a:t>Passive electronic components</a:t>
            </a:r>
          </a:p>
          <a:p>
            <a:pPr>
              <a:buFont typeface="Wingdings" panose="05000000000000000000" pitchFamily="2" charset="2"/>
              <a:buChar char="Ø"/>
            </a:pPr>
            <a:r>
              <a:rPr lang="en-US" sz="1800" dirty="0">
                <a:latin typeface="Arial Black" panose="020B0A04020102020204" pitchFamily="34" charset="0"/>
              </a:rPr>
              <a:t>they cannot </a:t>
            </a:r>
            <a:r>
              <a:rPr lang="en-US" sz="1800" dirty="0" err="1">
                <a:latin typeface="Arial Black" panose="020B0A04020102020204" pitchFamily="34" charset="0"/>
              </a:rPr>
              <a:t>conr</a:t>
            </a:r>
            <a:r>
              <a:rPr lang="en-US" sz="1800" dirty="0">
                <a:latin typeface="Arial Black" panose="020B0A04020102020204" pitchFamily="34" charset="0"/>
              </a:rPr>
              <a:t> decrease </a:t>
            </a:r>
            <a:r>
              <a:rPr lang="en-US" sz="1800" dirty="0" err="1">
                <a:latin typeface="Arial Black" panose="020B0A04020102020204" pitchFamily="34" charset="0"/>
              </a:rPr>
              <a:t>themtrol</a:t>
            </a:r>
            <a:r>
              <a:rPr lang="en-US" sz="1800" dirty="0">
                <a:latin typeface="Arial Black" panose="020B0A04020102020204" pitchFamily="34" charset="0"/>
              </a:rPr>
              <a:t> the flow of current but increase </a:t>
            </a:r>
            <a:r>
              <a:rPr lang="en-US" sz="1800" dirty="0" err="1">
                <a:latin typeface="Arial Black" panose="020B0A04020102020204" pitchFamily="34" charset="0"/>
              </a:rPr>
              <a:t>ordecrease</a:t>
            </a:r>
            <a:r>
              <a:rPr lang="en-US" sz="1800" dirty="0">
                <a:latin typeface="Arial Black" panose="020B0A04020102020204" pitchFamily="34" charset="0"/>
              </a:rPr>
              <a:t> current </a:t>
            </a:r>
            <a:r>
              <a:rPr lang="en-US" sz="1800" dirty="0" err="1">
                <a:latin typeface="Arial Black" panose="020B0A04020102020204" pitchFamily="34" charset="0"/>
              </a:rPr>
              <a:t>i.e</a:t>
            </a:r>
            <a:r>
              <a:rPr lang="en-US" sz="1800" dirty="0">
                <a:latin typeface="Arial Black" panose="020B0A04020102020204" pitchFamily="34" charset="0"/>
              </a:rPr>
              <a:t> resistors capacitors and inductors</a:t>
            </a:r>
            <a:endParaRPr lang="en-US" sz="1800" b="1" u="sng" dirty="0">
              <a:latin typeface="Arial Black" panose="020B0A04020102020204" pitchFamily="34" charset="0"/>
            </a:endParaRPr>
          </a:p>
        </p:txBody>
      </p:sp>
    </p:spTree>
    <p:extLst>
      <p:ext uri="{BB962C8B-B14F-4D97-AF65-F5344CB8AC3E}">
        <p14:creationId xmlns:p14="http://schemas.microsoft.com/office/powerpoint/2010/main" val="4106289745"/>
      </p:ext>
    </p:extLst>
  </p:cSld>
  <p:clrMapOvr>
    <a:masterClrMapping/>
  </p:clrMapOvr>
  <p:transition spd="slow">
    <p:wip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0321" y="753228"/>
            <a:ext cx="9613861" cy="1131843"/>
          </a:xfrm>
        </p:spPr>
        <p:txBody>
          <a:bodyPr>
            <a:normAutofit/>
          </a:bodyPr>
          <a:lstStyle/>
          <a:p>
            <a:r>
              <a:rPr lang="en-US" sz="4800" b="1" dirty="0"/>
              <a:t>Topic 2: energy band theory</a:t>
            </a:r>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b="1" dirty="0">
                <a:latin typeface="Arial Black" panose="020B0A04020102020204" pitchFamily="34" charset="0"/>
                <a:ea typeface="Arial Unicode MS" panose="020B0604020202020204" pitchFamily="34" charset="-128"/>
                <a:cs typeface="Arial Unicode MS" panose="020B0604020202020204" pitchFamily="34" charset="-128"/>
              </a:rPr>
              <a:t>The conventional free electron </a:t>
            </a:r>
            <a:r>
              <a:rPr lang="en-US" b="1" dirty="0">
                <a:solidFill>
                  <a:schemeClr val="bg1"/>
                </a:solidFill>
                <a:latin typeface="Arial Black" panose="020B0A04020102020204" pitchFamily="34" charset="0"/>
                <a:ea typeface="Arial Unicode MS" panose="020B0604020202020204" pitchFamily="34" charset="-128"/>
                <a:cs typeface="Arial Unicode MS" panose="020B0604020202020204" pitchFamily="34" charset="-128"/>
              </a:rPr>
              <a:t>theory based on Bohr’s atomic model of electron distribution in an atom </a:t>
            </a:r>
            <a:r>
              <a:rPr lang="en-US" b="1" dirty="0">
                <a:latin typeface="Arial Black" panose="020B0A04020102020204" pitchFamily="34" charset="0"/>
                <a:ea typeface="Arial Unicode MS" panose="020B0604020202020204" pitchFamily="34" charset="-128"/>
                <a:cs typeface="Arial Unicode MS" panose="020B0604020202020204" pitchFamily="34" charset="-128"/>
              </a:rPr>
              <a:t>failed to explain completely vast diversity in electrical </a:t>
            </a:r>
            <a:r>
              <a:rPr lang="en-US" b="1" dirty="0" err="1">
                <a:latin typeface="Arial Black" panose="020B0A04020102020204" pitchFamily="34" charset="0"/>
                <a:ea typeface="Arial Unicode MS" panose="020B0604020202020204" pitchFamily="34" charset="-128"/>
                <a:cs typeface="Arial Unicode MS" panose="020B0604020202020204" pitchFamily="34" charset="-128"/>
              </a:rPr>
              <a:t>behaviour</a:t>
            </a:r>
            <a:r>
              <a:rPr lang="en-US" b="1" dirty="0">
                <a:latin typeface="Arial Black" panose="020B0A04020102020204" pitchFamily="34" charset="0"/>
                <a:ea typeface="Arial Unicode MS" panose="020B0604020202020204" pitchFamily="34" charset="-128"/>
                <a:cs typeface="Arial Unicode MS" panose="020B0604020202020204" pitchFamily="34" charset="-128"/>
              </a:rPr>
              <a:t> of conductors, insulators and </a:t>
            </a:r>
            <a:r>
              <a:rPr lang="en-US" b="1" dirty="0" err="1">
                <a:latin typeface="Arial Black" panose="020B0A04020102020204" pitchFamily="34" charset="0"/>
                <a:ea typeface="Arial Unicode MS" panose="020B0604020202020204" pitchFamily="34" charset="-128"/>
                <a:cs typeface="Arial Unicode MS" panose="020B0604020202020204" pitchFamily="34" charset="-128"/>
              </a:rPr>
              <a:t>semi_conductors</a:t>
            </a:r>
            <a:r>
              <a:rPr lang="en-US" b="1" dirty="0">
                <a:latin typeface="Arial Black" panose="020B0A04020102020204" pitchFamily="34" charset="0"/>
                <a:ea typeface="Arial Unicode MS" panose="020B0604020202020204" pitchFamily="34" charset="-128"/>
                <a:cs typeface="Arial Unicode MS" panose="020B0604020202020204" pitchFamily="34" charset="-128"/>
              </a:rPr>
              <a:t>.</a:t>
            </a:r>
          </a:p>
          <a:p>
            <a:pPr>
              <a:buFont typeface="Wingdings" panose="05000000000000000000" pitchFamily="2" charset="2"/>
              <a:buChar char="Ø"/>
            </a:pPr>
            <a:endParaRPr lang="en-US" b="1" dirty="0">
              <a:latin typeface="Arial Black" panose="020B0A04020102020204" pitchFamily="34" charset="0"/>
              <a:ea typeface="Arial Unicode MS" panose="020B0604020202020204" pitchFamily="34" charset="-128"/>
              <a:cs typeface="Arial Unicode MS" panose="020B0604020202020204" pitchFamily="34" charset="-128"/>
            </a:endParaRPr>
          </a:p>
          <a:p>
            <a:pPr>
              <a:buFont typeface="Wingdings" panose="05000000000000000000" pitchFamily="2" charset="2"/>
              <a:buChar char="Ø"/>
            </a:pPr>
            <a:r>
              <a:rPr lang="en-US" b="1" dirty="0">
                <a:latin typeface="Arial Black" panose="020B0A04020102020204" pitchFamily="34" charset="0"/>
                <a:ea typeface="Arial Unicode MS" panose="020B0604020202020204" pitchFamily="34" charset="-128"/>
                <a:cs typeface="Arial Unicode MS" panose="020B0604020202020204" pitchFamily="34" charset="-128"/>
              </a:rPr>
              <a:t>On the other hand, </a:t>
            </a:r>
            <a:r>
              <a:rPr lang="en-US" b="1" dirty="0">
                <a:solidFill>
                  <a:schemeClr val="bg1"/>
                </a:solidFill>
                <a:latin typeface="Arial Black" panose="020B0A04020102020204" pitchFamily="34" charset="0"/>
                <a:ea typeface="Arial Unicode MS" panose="020B0604020202020204" pitchFamily="34" charset="-128"/>
                <a:cs typeface="Arial Unicode MS" panose="020B0604020202020204" pitchFamily="34" charset="-128"/>
              </a:rPr>
              <a:t>energy band theory based on wave mechanical model given by Schrodinger </a:t>
            </a:r>
            <a:r>
              <a:rPr lang="en-US" b="1" dirty="0">
                <a:latin typeface="Arial Black" panose="020B0A04020102020204" pitchFamily="34" charset="0"/>
                <a:ea typeface="Arial Unicode MS" panose="020B0604020202020204" pitchFamily="34" charset="-128"/>
                <a:cs typeface="Arial Unicode MS" panose="020B0604020202020204" pitchFamily="34" charset="-128"/>
              </a:rPr>
              <a:t>has found successfully in resolving the problem.</a:t>
            </a:r>
          </a:p>
          <a:p>
            <a:pPr>
              <a:buFont typeface="Wingdings" pitchFamily="2" charset="2"/>
              <a:buChar char="v"/>
            </a:pPr>
            <a:endParaRPr lang="en-US" dirty="0">
              <a:latin typeface="Bahnschrift Light" pitchFamily="34" charset="0"/>
              <a:cs typeface="Arial" pitchFamily="34" charset="0"/>
            </a:endParaRPr>
          </a:p>
        </p:txBody>
      </p:sp>
    </p:spTree>
    <p:extLst>
      <p:ext uri="{BB962C8B-B14F-4D97-AF65-F5344CB8AC3E}">
        <p14:creationId xmlns:p14="http://schemas.microsoft.com/office/powerpoint/2010/main" val="3012790511"/>
      </p:ext>
    </p:extLst>
  </p:cSld>
  <p:clrMapOvr>
    <a:masterClrMapping/>
  </p:clrMapOvr>
  <p:transition spd="slow">
    <p:wip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latin typeface="Arial Black" panose="020B0A04020102020204" pitchFamily="34" charset="0"/>
              </a:rPr>
              <a:t>Postulates</a:t>
            </a:r>
          </a:p>
        </p:txBody>
      </p:sp>
      <p:sp>
        <p:nvSpPr>
          <p:cNvPr id="3" name="Content Placeholder 2"/>
          <p:cNvSpPr>
            <a:spLocks noGrp="1"/>
          </p:cNvSpPr>
          <p:nvPr>
            <p:ph idx="1"/>
          </p:nvPr>
        </p:nvSpPr>
        <p:spPr>
          <a:xfrm>
            <a:off x="680321" y="2664177"/>
            <a:ext cx="9613861" cy="3081867"/>
          </a:xfrm>
        </p:spPr>
        <p:txBody>
          <a:bodyPr>
            <a:normAutofit fontScale="92500"/>
          </a:bodyPr>
          <a:lstStyle/>
          <a:p>
            <a:pPr>
              <a:buFont typeface="Wingdings" panose="05000000000000000000" pitchFamily="2" charset="2"/>
              <a:buChar char="Ø"/>
            </a:pPr>
            <a:r>
              <a:rPr lang="en-US" dirty="0">
                <a:latin typeface="Arial Black" panose="020B0A04020102020204" pitchFamily="34" charset="0"/>
              </a:rPr>
              <a:t>This theory explains that how </a:t>
            </a:r>
            <a:r>
              <a:rPr lang="en-US" b="1" dirty="0">
                <a:solidFill>
                  <a:schemeClr val="bg2">
                    <a:lumMod val="50000"/>
                  </a:schemeClr>
                </a:solidFill>
                <a:latin typeface="Arial Black" panose="020B0A04020102020204" pitchFamily="34" charset="0"/>
              </a:rPr>
              <a:t>electrons are distributed</a:t>
            </a:r>
            <a:r>
              <a:rPr lang="en-US" dirty="0">
                <a:latin typeface="Arial Black" panose="020B0A04020102020204" pitchFamily="34" charset="0"/>
              </a:rPr>
              <a:t> across energy levels or bands.</a:t>
            </a:r>
          </a:p>
          <a:p>
            <a:pPr>
              <a:buFont typeface="Wingdings" panose="05000000000000000000" pitchFamily="2" charset="2"/>
              <a:buChar char="Ø"/>
            </a:pPr>
            <a:endParaRPr lang="en-US" dirty="0">
              <a:latin typeface="Arial Black" panose="020B0A04020102020204" pitchFamily="34" charset="0"/>
            </a:endParaRPr>
          </a:p>
          <a:p>
            <a:pPr>
              <a:buFont typeface="Wingdings" panose="05000000000000000000" pitchFamily="2" charset="2"/>
              <a:buChar char="Ø"/>
            </a:pPr>
            <a:r>
              <a:rPr lang="en-US" dirty="0">
                <a:latin typeface="Arial Black" panose="020B0A04020102020204" pitchFamily="34" charset="0"/>
              </a:rPr>
              <a:t>This theory demonstrates that in crystalline solid, the</a:t>
            </a:r>
            <a:r>
              <a:rPr lang="en-US" dirty="0">
                <a:solidFill>
                  <a:schemeClr val="bg2">
                    <a:lumMod val="50000"/>
                  </a:schemeClr>
                </a:solidFill>
                <a:latin typeface="Arial Black" panose="020B0A04020102020204" pitchFamily="34" charset="0"/>
              </a:rPr>
              <a:t> </a:t>
            </a:r>
            <a:r>
              <a:rPr lang="en-US" b="1" dirty="0">
                <a:solidFill>
                  <a:schemeClr val="bg2">
                    <a:lumMod val="50000"/>
                  </a:schemeClr>
                </a:solidFill>
                <a:latin typeface="Arial Black" panose="020B0A04020102020204" pitchFamily="34" charset="0"/>
              </a:rPr>
              <a:t>electrons are not confined</a:t>
            </a:r>
            <a:r>
              <a:rPr lang="en-US" dirty="0">
                <a:latin typeface="Arial Black" panose="020B0A04020102020204" pitchFamily="34" charset="0"/>
              </a:rPr>
              <a:t> to individual energy levels as in isolated atoms, but form energy bands.</a:t>
            </a:r>
          </a:p>
          <a:p>
            <a:pPr>
              <a:buFont typeface="Wingdings" pitchFamily="2" charset="2"/>
              <a:buChar char="v"/>
            </a:pPr>
            <a:endParaRPr lang="en-US" dirty="0">
              <a:latin typeface="Arial Black" panose="020B0A04020102020204" pitchFamily="34" charset="0"/>
            </a:endParaRPr>
          </a:p>
          <a:p>
            <a:pPr>
              <a:buFont typeface="Wingdings" panose="05000000000000000000" pitchFamily="2" charset="2"/>
              <a:buChar char="Ø"/>
            </a:pPr>
            <a:r>
              <a:rPr lang="en-US" dirty="0">
                <a:latin typeface="Arial Black" panose="020B0A04020102020204" pitchFamily="34" charset="0"/>
              </a:rPr>
              <a:t>These bands include </a:t>
            </a:r>
            <a:r>
              <a:rPr lang="en-US" b="1" dirty="0">
                <a:solidFill>
                  <a:schemeClr val="bg2">
                    <a:lumMod val="50000"/>
                  </a:schemeClr>
                </a:solidFill>
                <a:latin typeface="Arial Black" panose="020B0A04020102020204" pitchFamily="34" charset="0"/>
              </a:rPr>
              <a:t>valence bands </a:t>
            </a:r>
            <a:r>
              <a:rPr lang="en-US" dirty="0">
                <a:latin typeface="Arial Black" panose="020B0A04020102020204" pitchFamily="34" charset="0"/>
              </a:rPr>
              <a:t>and </a:t>
            </a:r>
            <a:r>
              <a:rPr lang="en-US" b="1" dirty="0">
                <a:solidFill>
                  <a:schemeClr val="bg2">
                    <a:lumMod val="50000"/>
                  </a:schemeClr>
                </a:solidFill>
                <a:latin typeface="Arial Black" panose="020B0A04020102020204" pitchFamily="34" charset="0"/>
              </a:rPr>
              <a:t>conduction bands</a:t>
            </a:r>
            <a:r>
              <a:rPr lang="en-US" dirty="0">
                <a:solidFill>
                  <a:schemeClr val="bg2">
                    <a:lumMod val="50000"/>
                  </a:schemeClr>
                </a:solidFill>
                <a:latin typeface="Arial Black" panose="020B0A04020102020204" pitchFamily="34" charset="0"/>
              </a:rPr>
              <a:t>.</a:t>
            </a:r>
          </a:p>
        </p:txBody>
      </p:sp>
    </p:spTree>
    <p:extLst>
      <p:ext uri="{BB962C8B-B14F-4D97-AF65-F5344CB8AC3E}">
        <p14:creationId xmlns:p14="http://schemas.microsoft.com/office/powerpoint/2010/main" val="415305620"/>
      </p:ext>
    </p:extLst>
  </p:cSld>
  <p:clrMapOvr>
    <a:masterClrMapping/>
  </p:clrMapOvr>
  <p:transition spd="slow">
    <p:wip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b="1" dirty="0">
                <a:latin typeface="Arial Black" panose="020B0A04020102020204" pitchFamily="34" charset="0"/>
              </a:rPr>
              <a:t>Forbidden energy gap</a:t>
            </a:r>
          </a:p>
        </p:txBody>
      </p:sp>
      <p:sp>
        <p:nvSpPr>
          <p:cNvPr id="4" name="Rectangle 3"/>
          <p:cNvSpPr/>
          <p:nvPr/>
        </p:nvSpPr>
        <p:spPr>
          <a:xfrm>
            <a:off x="3048000" y="2690336"/>
            <a:ext cx="6096000" cy="369332"/>
          </a:xfrm>
          <a:prstGeom prst="rect">
            <a:avLst/>
          </a:prstGeom>
        </p:spPr>
        <p:txBody>
          <a:bodyPr>
            <a:spAutoFit/>
          </a:bodyPr>
          <a:lstStyle/>
          <a:p>
            <a:endParaRPr lang="en-US" dirty="0"/>
          </a:p>
        </p:txBody>
      </p:sp>
      <p:sp>
        <p:nvSpPr>
          <p:cNvPr id="5" name="Rectangle 4"/>
          <p:cNvSpPr/>
          <p:nvPr/>
        </p:nvSpPr>
        <p:spPr>
          <a:xfrm>
            <a:off x="259644" y="2359378"/>
            <a:ext cx="10034538" cy="2369880"/>
          </a:xfrm>
          <a:prstGeom prst="rect">
            <a:avLst/>
          </a:prstGeom>
        </p:spPr>
        <p:txBody>
          <a:bodyPr wrap="square">
            <a:spAutoFit/>
          </a:bodyPr>
          <a:lstStyle/>
          <a:p>
            <a:pPr marL="342900" indent="-342900">
              <a:buFont typeface="Wingdings" panose="05000000000000000000" pitchFamily="2" charset="2"/>
              <a:buChar char="Ø"/>
            </a:pPr>
            <a:r>
              <a:rPr lang="en-US" sz="2400" dirty="0">
                <a:latin typeface="Arial Black" panose="020B0A04020102020204" pitchFamily="34" charset="0"/>
              </a:rPr>
              <a:t>There is also a </a:t>
            </a:r>
            <a:r>
              <a:rPr lang="en-US" sz="2400" b="1" dirty="0">
                <a:solidFill>
                  <a:schemeClr val="bg2">
                    <a:lumMod val="50000"/>
                  </a:schemeClr>
                </a:solidFill>
                <a:latin typeface="Arial Black" panose="020B0A04020102020204" pitchFamily="34" charset="0"/>
              </a:rPr>
              <a:t>forbidden energy gap </a:t>
            </a:r>
            <a:r>
              <a:rPr lang="en-US" sz="2400" dirty="0">
                <a:latin typeface="Arial Black" panose="020B0A04020102020204" pitchFamily="34" charset="0"/>
              </a:rPr>
              <a:t>between two consecutive permissible energy bands where there is a range of energy which can not be </a:t>
            </a:r>
            <a:r>
              <a:rPr lang="en-US" sz="2400" b="1" dirty="0">
                <a:solidFill>
                  <a:schemeClr val="bg2">
                    <a:lumMod val="50000"/>
                  </a:schemeClr>
                </a:solidFill>
                <a:latin typeface="Arial Black" panose="020B0A04020102020204" pitchFamily="34" charset="0"/>
              </a:rPr>
              <a:t>occupied </a:t>
            </a:r>
            <a:r>
              <a:rPr lang="en-US" sz="2400" dirty="0">
                <a:latin typeface="Arial Black" panose="020B0A04020102020204" pitchFamily="34" charset="0"/>
              </a:rPr>
              <a:t>by electrons.</a:t>
            </a:r>
          </a:p>
          <a:p>
            <a:pPr>
              <a:buFont typeface="Wingdings" pitchFamily="2" charset="2"/>
              <a:buChar char="v"/>
            </a:pPr>
            <a:endParaRPr lang="en-US" sz="2800" dirty="0">
              <a:latin typeface="Arial Black" panose="020B0A04020102020204" pitchFamily="34" charset="0"/>
            </a:endParaRPr>
          </a:p>
          <a:p>
            <a:pPr marL="342900" indent="-342900">
              <a:buFont typeface="Wingdings" panose="05000000000000000000" pitchFamily="2" charset="2"/>
              <a:buChar char="Ø"/>
            </a:pPr>
            <a:r>
              <a:rPr lang="en-US" sz="2400" dirty="0">
                <a:latin typeface="Arial Black" panose="020B0A04020102020204" pitchFamily="34" charset="0"/>
              </a:rPr>
              <a:t>This forbidden energy gap depends on specific properties of material and its atomic structure</a:t>
            </a:r>
          </a:p>
        </p:txBody>
      </p:sp>
    </p:spTree>
    <p:extLst>
      <p:ext uri="{BB962C8B-B14F-4D97-AF65-F5344CB8AC3E}">
        <p14:creationId xmlns:p14="http://schemas.microsoft.com/office/powerpoint/2010/main" val="3470103045"/>
      </p:ext>
    </p:extLst>
  </p:cSld>
  <p:clrMapOvr>
    <a:masterClrMapping/>
  </p:clrMapOvr>
  <p:transition spd="slow">
    <p:wipe/>
  </p:transition>
</p:sld>
</file>

<file path=ppt/theme/theme1.xml><?xml version="1.0" encoding="utf-8"?>
<a:theme xmlns:a="http://schemas.openxmlformats.org/drawingml/2006/main" name="Berli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Berlin" id="{7B5DBA9E-B069-418E-9360-A61BDD0615A4}" vid="{C0CBE056-4EF4-4D92-969E-947779DA7AAA}"/>
    </a:ext>
  </a:extLst>
</a:theme>
</file>

<file path=docProps/app.xml><?xml version="1.0" encoding="utf-8"?>
<Properties xmlns="http://schemas.openxmlformats.org/officeDocument/2006/extended-properties" xmlns:vt="http://schemas.openxmlformats.org/officeDocument/2006/docPropsVTypes">
  <Template>TM04033917[[fn=Berlin]]</Template>
  <TotalTime>249</TotalTime>
  <Words>862</Words>
  <Application>Microsoft Office PowerPoint</Application>
  <PresentationFormat>Widescreen</PresentationFormat>
  <Paragraphs>107</Paragraphs>
  <Slides>24</Slides>
  <Notes>0</Notes>
  <HiddenSlides>0</HiddenSlides>
  <MMClips>1</MMClips>
  <ScaleCrop>false</ScaleCrop>
  <HeadingPairs>
    <vt:vector size="4" baseType="variant">
      <vt:variant>
        <vt:lpstr>Theme</vt:lpstr>
      </vt:variant>
      <vt:variant>
        <vt:i4>1</vt:i4>
      </vt:variant>
      <vt:variant>
        <vt:lpstr>Slide Titles</vt:lpstr>
      </vt:variant>
      <vt:variant>
        <vt:i4>24</vt:i4>
      </vt:variant>
    </vt:vector>
  </HeadingPairs>
  <TitlesOfParts>
    <vt:vector size="25" baseType="lpstr">
      <vt:lpstr>Berlin</vt:lpstr>
      <vt:lpstr>PowerPoint Presentation</vt:lpstr>
      <vt:lpstr>Applied physics</vt:lpstr>
      <vt:lpstr>                    ELECTRONICS</vt:lpstr>
      <vt:lpstr>APPLICATIONS OF ELEECTRONICS</vt:lpstr>
      <vt:lpstr>BASIC COMPONENTS OF ELECTRONICS</vt:lpstr>
      <vt:lpstr>TYPES OF ELECTRONIC COPMPONENTS</vt:lpstr>
      <vt:lpstr>Topic 2: energy band theory</vt:lpstr>
      <vt:lpstr>Postulates</vt:lpstr>
      <vt:lpstr>Forbidden energy gap</vt:lpstr>
      <vt:lpstr>Types of energy bands</vt:lpstr>
      <vt:lpstr>PowerPoint Presentation</vt:lpstr>
      <vt:lpstr>Conductance band</vt:lpstr>
      <vt:lpstr>Benefits of energy band theory</vt:lpstr>
      <vt:lpstr>Insulators</vt:lpstr>
      <vt:lpstr>VISUALIZATION OF BANDS IN INSULATORS </vt:lpstr>
      <vt:lpstr>CONDUCTORS</vt:lpstr>
      <vt:lpstr>PowerPoint Presentation</vt:lpstr>
      <vt:lpstr>SEMI CONDUCTORS</vt:lpstr>
      <vt:lpstr>SEMI CONDUCTORS </vt:lpstr>
      <vt:lpstr>VISUALIZATION OF EBT</vt:lpstr>
      <vt:lpstr>EFFECT OF TEMP ON SEMI CONDUCTORS</vt:lpstr>
      <vt:lpstr>LIMITATIONS IN ENERGY BAND THEORY</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Talha Sattar</dc:creator>
  <cp:lastModifiedBy>Zahid Yaseen</cp:lastModifiedBy>
  <cp:revision>28</cp:revision>
  <dcterms:created xsi:type="dcterms:W3CDTF">2023-11-04T20:16:30Z</dcterms:created>
  <dcterms:modified xsi:type="dcterms:W3CDTF">2023-11-20T12:12:41Z</dcterms:modified>
</cp:coreProperties>
</file>

<file path=docProps/thumbnail.jpeg>
</file>